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  <p:sldMasterId id="2147483672" r:id="rId2"/>
  </p:sldMasterIdLst>
  <p:notesMasterIdLst>
    <p:notesMasterId r:id="rId39"/>
  </p:notesMasterIdLst>
  <p:sldIdLst>
    <p:sldId id="655" r:id="rId3"/>
    <p:sldId id="656" r:id="rId4"/>
    <p:sldId id="657" r:id="rId5"/>
    <p:sldId id="725" r:id="rId6"/>
    <p:sldId id="726" r:id="rId7"/>
    <p:sldId id="729" r:id="rId8"/>
    <p:sldId id="730" r:id="rId9"/>
    <p:sldId id="731" r:id="rId10"/>
    <p:sldId id="732" r:id="rId11"/>
    <p:sldId id="733" r:id="rId12"/>
    <p:sldId id="734" r:id="rId13"/>
    <p:sldId id="735" r:id="rId14"/>
    <p:sldId id="741" r:id="rId15"/>
    <p:sldId id="736" r:id="rId16"/>
    <p:sldId id="737" r:id="rId17"/>
    <p:sldId id="738" r:id="rId18"/>
    <p:sldId id="739" r:id="rId19"/>
    <p:sldId id="740" r:id="rId20"/>
    <p:sldId id="745" r:id="rId21"/>
    <p:sldId id="746" r:id="rId22"/>
    <p:sldId id="747" r:id="rId23"/>
    <p:sldId id="742" r:id="rId24"/>
    <p:sldId id="743" r:id="rId25"/>
    <p:sldId id="744" r:id="rId26"/>
    <p:sldId id="748" r:id="rId27"/>
    <p:sldId id="749" r:id="rId28"/>
    <p:sldId id="750" r:id="rId29"/>
    <p:sldId id="751" r:id="rId30"/>
    <p:sldId id="752" r:id="rId31"/>
    <p:sldId id="754" r:id="rId32"/>
    <p:sldId id="753" r:id="rId33"/>
    <p:sldId id="755" r:id="rId34"/>
    <p:sldId id="756" r:id="rId35"/>
    <p:sldId id="757" r:id="rId36"/>
    <p:sldId id="758" r:id="rId37"/>
    <p:sldId id="653" r:id="rId38"/>
  </p:sldIdLst>
  <p:sldSz cx="9144000" cy="6858000" type="screen4x3"/>
  <p:notesSz cx="6858000" cy="9144000"/>
  <p:custDataLst>
    <p:tags r:id="rId40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  <a:srgbClr val="05325B"/>
    <a:srgbClr val="175079"/>
    <a:srgbClr val="A4B543"/>
    <a:srgbClr val="C5D64C"/>
    <a:srgbClr val="DB4126"/>
    <a:srgbClr val="000000"/>
    <a:srgbClr val="3B3B3B"/>
    <a:srgbClr val="062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37" autoAdjust="0"/>
    <p:restoredTop sz="94286" autoAdjust="0"/>
  </p:normalViewPr>
  <p:slideViewPr>
    <p:cSldViewPr snapToGrid="0">
      <p:cViewPr varScale="1">
        <p:scale>
          <a:sx n="109" d="100"/>
          <a:sy n="109" d="100"/>
        </p:scale>
        <p:origin x="150" y="924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353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14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177" descr="6">
            <a:extLst>
              <a:ext uri="{FF2B5EF4-FFF2-40B4-BE49-F238E27FC236}">
                <a16:creationId xmlns:a16="http://schemas.microsoft.com/office/drawing/2014/main" id="{71E27B3D-DA8A-4A06-A648-61527C892BA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929" y="984149"/>
            <a:ext cx="8956011" cy="5791120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006600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58976" y="1161696"/>
            <a:ext cx="8603852" cy="5326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7DB1F5-FFB0-4B23-BE89-4968EBFA6D38}"/>
              </a:ext>
            </a:extLst>
          </p:cNvPr>
          <p:cNvSpPr/>
          <p:nvPr userDrawn="1"/>
        </p:nvSpPr>
        <p:spPr>
          <a:xfrm>
            <a:off x="0" y="12217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128773" y="246247"/>
            <a:ext cx="8864756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aseline="0"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  <p:sldLayoutId id="2147483685" r:id="rId11"/>
    <p:sldLayoutId id="214748368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DF463D-9E7F-4179-8F06-C99DF7803D3B}"/>
              </a:ext>
            </a:extLst>
          </p:cNvPr>
          <p:cNvGrpSpPr/>
          <p:nvPr/>
        </p:nvGrpSpPr>
        <p:grpSpPr>
          <a:xfrm>
            <a:off x="6029521" y="1507695"/>
            <a:ext cx="1061985" cy="863738"/>
            <a:chOff x="7135269" y="840377"/>
            <a:chExt cx="1681454" cy="1518863"/>
          </a:xfrm>
          <a:solidFill>
            <a:srgbClr val="F64522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FD8713C-6A49-4151-AE16-0BCBB0818D73}"/>
                </a:ext>
              </a:extLst>
            </p:cNvPr>
            <p:cNvSpPr/>
            <p:nvPr/>
          </p:nvSpPr>
          <p:spPr>
            <a:xfrm>
              <a:off x="7184571" y="1045029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6732A0D-96A9-4E58-B9B8-A54216159C09}"/>
                </a:ext>
              </a:extLst>
            </p:cNvPr>
            <p:cNvSpPr/>
            <p:nvPr/>
          </p:nvSpPr>
          <p:spPr>
            <a:xfrm>
              <a:off x="7366046" y="940526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9A559E6-7B78-4F96-ACA9-7B19AAFDE73B}"/>
                </a:ext>
              </a:extLst>
            </p:cNvPr>
            <p:cNvSpPr/>
            <p:nvPr/>
          </p:nvSpPr>
          <p:spPr>
            <a:xfrm>
              <a:off x="7631655" y="84037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975D5F8-613D-47DA-9494-8EA75C5105F2}"/>
                </a:ext>
              </a:extLst>
            </p:cNvPr>
            <p:cNvSpPr/>
            <p:nvPr/>
          </p:nvSpPr>
          <p:spPr>
            <a:xfrm>
              <a:off x="7897264" y="862148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0F9376D-D5A2-48FB-885E-FD7D74079B49}"/>
                </a:ext>
              </a:extLst>
            </p:cNvPr>
            <p:cNvSpPr/>
            <p:nvPr/>
          </p:nvSpPr>
          <p:spPr>
            <a:xfrm>
              <a:off x="8125098" y="104067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8ADD229-BBA4-4594-961B-73475DC37F59}"/>
                </a:ext>
              </a:extLst>
            </p:cNvPr>
            <p:cNvSpPr/>
            <p:nvPr/>
          </p:nvSpPr>
          <p:spPr>
            <a:xfrm>
              <a:off x="8268084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539F936-55DB-4F58-8339-E161988FCE50}"/>
                </a:ext>
              </a:extLst>
            </p:cNvPr>
            <p:cNvSpPr/>
            <p:nvPr/>
          </p:nvSpPr>
          <p:spPr>
            <a:xfrm>
              <a:off x="8302918" y="1436912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BD406E4-9035-4A96-AFC8-F3653CA5463B}"/>
                </a:ext>
              </a:extLst>
            </p:cNvPr>
            <p:cNvSpPr/>
            <p:nvPr/>
          </p:nvSpPr>
          <p:spPr>
            <a:xfrm>
              <a:off x="8215833" y="160455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A78306-3026-438D-9DCC-FFFE7D5E4745}"/>
                </a:ext>
              </a:extLst>
            </p:cNvPr>
            <p:cNvSpPr/>
            <p:nvPr/>
          </p:nvSpPr>
          <p:spPr>
            <a:xfrm>
              <a:off x="8046015" y="169381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906AFC4-D8A1-4243-97BF-2F31B80250CF}"/>
                </a:ext>
              </a:extLst>
            </p:cNvPr>
            <p:cNvSpPr/>
            <p:nvPr/>
          </p:nvSpPr>
          <p:spPr>
            <a:xfrm>
              <a:off x="7801469" y="184543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2EA5C11-17FE-4BBA-AAD1-89AEDB1FC5D1}"/>
                </a:ext>
              </a:extLst>
            </p:cNvPr>
            <p:cNvSpPr/>
            <p:nvPr/>
          </p:nvSpPr>
          <p:spPr>
            <a:xfrm>
              <a:off x="7617119" y="1759743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D53359-BAB8-4D8B-8CDC-43AD6D4E4E78}"/>
                </a:ext>
              </a:extLst>
            </p:cNvPr>
            <p:cNvSpPr/>
            <p:nvPr/>
          </p:nvSpPr>
          <p:spPr>
            <a:xfrm>
              <a:off x="7401583" y="171045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A1555A0-6C1D-4A67-9B15-CD6B14D91991}"/>
                </a:ext>
              </a:extLst>
            </p:cNvPr>
            <p:cNvSpPr/>
            <p:nvPr/>
          </p:nvSpPr>
          <p:spPr>
            <a:xfrm>
              <a:off x="7246623" y="154568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B283D5B-F4AD-4D19-8672-EC5CF138F108}"/>
                </a:ext>
              </a:extLst>
            </p:cNvPr>
            <p:cNvSpPr/>
            <p:nvPr/>
          </p:nvSpPr>
          <p:spPr>
            <a:xfrm>
              <a:off x="7135269" y="131669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F6153-FDD0-4A2A-A275-99F8948C9D6D}"/>
                </a:ext>
              </a:extLst>
            </p:cNvPr>
            <p:cNvSpPr/>
            <p:nvPr/>
          </p:nvSpPr>
          <p:spPr>
            <a:xfrm>
              <a:off x="7470158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4CFD40F-67ED-4948-B57F-A4E1420123CF}"/>
                </a:ext>
              </a:extLst>
            </p:cNvPr>
            <p:cNvSpPr/>
            <p:nvPr/>
          </p:nvSpPr>
          <p:spPr>
            <a:xfrm>
              <a:off x="7806215" y="119486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390CFB4-707F-420A-B060-499DD914B9CF}"/>
                </a:ext>
              </a:extLst>
            </p:cNvPr>
            <p:cNvSpPr/>
            <p:nvPr/>
          </p:nvSpPr>
          <p:spPr>
            <a:xfrm>
              <a:off x="7906679" y="139881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E0963B4-9863-4688-9F8B-9A2A1BF998DA}"/>
                </a:ext>
              </a:extLst>
            </p:cNvPr>
            <p:cNvSpPr/>
            <p:nvPr/>
          </p:nvSpPr>
          <p:spPr>
            <a:xfrm>
              <a:off x="7718816" y="150719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CBE4BB-7B8E-49FC-96F4-0BFFBB70C1F3}"/>
              </a:ext>
            </a:extLst>
          </p:cNvPr>
          <p:cNvSpPr txBox="1"/>
          <p:nvPr/>
        </p:nvSpPr>
        <p:spPr>
          <a:xfrm>
            <a:off x="655543" y="1034601"/>
            <a:ext cx="3916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언어로 배우는 프로그래밍 기초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CF537-E4CF-4FBA-B044-4ED022E3B68D}"/>
              </a:ext>
            </a:extLst>
          </p:cNvPr>
          <p:cNvSpPr txBox="1"/>
          <p:nvPr/>
        </p:nvSpPr>
        <p:spPr>
          <a:xfrm>
            <a:off x="539877" y="1098085"/>
            <a:ext cx="548964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900" b="1">
                <a:solidFill>
                  <a:schemeClr val="accent1">
                    <a:lumMod val="50000"/>
                  </a:schemeClr>
                </a:solidFill>
                <a:latin typeface="DIN" panose="02000503040000020004" pitchFamily="50" charset="0"/>
              </a:rPr>
              <a:t>Perfect C</a:t>
            </a:r>
            <a:endParaRPr lang="ko-KR" altLang="en-US" sz="9900" b="1">
              <a:solidFill>
                <a:schemeClr val="accent1">
                  <a:lumMod val="50000"/>
                </a:schemeClr>
              </a:solidFill>
              <a:latin typeface="DIN" panose="02000503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389E2-8773-49A2-B857-9DB6D3365BD0}"/>
              </a:ext>
            </a:extLst>
          </p:cNvPr>
          <p:cNvSpPr txBox="1"/>
          <p:nvPr/>
        </p:nvSpPr>
        <p:spPr>
          <a:xfrm>
            <a:off x="6271840" y="178091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</a:t>
            </a:r>
            <a:r>
              <a:rPr lang="ko-KR" altLang="en-US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</a:t>
            </a:r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9C69B49-039D-49D1-A053-32F6B67CB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34" y="5618662"/>
            <a:ext cx="1084010" cy="5337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D6CD3B-A10D-434C-8F6F-44DAF5CEA199}"/>
              </a:ext>
            </a:extLst>
          </p:cNvPr>
          <p:cNvSpPr txBox="1"/>
          <p:nvPr/>
        </p:nvSpPr>
        <p:spPr>
          <a:xfrm>
            <a:off x="655543" y="2713912"/>
            <a:ext cx="23006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YDVYGOStd135"/>
              </a:rPr>
              <a:t>강환수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강환일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이동규 </a:t>
            </a:r>
            <a:r>
              <a:rPr lang="ko-KR" altLang="en-US" sz="1300">
                <a:latin typeface="YDVYGOStd115"/>
              </a:rPr>
              <a:t>지음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45663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간접연산자</a:t>
            </a:r>
            <a:r>
              <a:rPr lang="ko-KR" altLang="en-US" dirty="0"/>
              <a:t> </a:t>
            </a:r>
            <a:r>
              <a:rPr lang="en-US" altLang="ko-KR" dirty="0"/>
              <a:t>(indirection operator) *</a:t>
            </a:r>
            <a:r>
              <a:rPr lang="ko-KR" altLang="en-US" dirty="0"/>
              <a:t>를 </a:t>
            </a:r>
            <a:r>
              <a:rPr lang="ko-KR" altLang="en-US" dirty="0" smtClean="0"/>
              <a:t>사용한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역참조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포인터 </a:t>
            </a:r>
            <a:r>
              <a:rPr lang="ko-KR" altLang="en-US" dirty="0"/>
              <a:t>변수가 갖는 주소로 그 주소의 원래 변수를 </a:t>
            </a:r>
            <a:r>
              <a:rPr lang="ko-KR" altLang="en-US" dirty="0" smtClean="0"/>
              <a:t>참조하는 연산자와 방법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단항</a:t>
            </a:r>
            <a:r>
              <a:rPr lang="ko-KR" altLang="en-US" dirty="0" smtClean="0"/>
              <a:t> </a:t>
            </a:r>
            <a:r>
              <a:rPr lang="ko-KR" altLang="en-US" dirty="0"/>
              <a:t>연산자인 </a:t>
            </a:r>
            <a:r>
              <a:rPr lang="ko-KR" altLang="en-US" dirty="0" err="1"/>
              <a:t>간접연산자</a:t>
            </a:r>
            <a:r>
              <a:rPr lang="ko-KR" altLang="en-US" dirty="0"/>
              <a:t> </a:t>
            </a:r>
            <a:r>
              <a:rPr lang="ko-KR" altLang="en-US" dirty="0" smtClean="0"/>
              <a:t>*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 </a:t>
            </a:r>
            <a:r>
              <a:rPr lang="ko-KR" altLang="en-US" dirty="0"/>
              <a:t>전위연산자로 </a:t>
            </a:r>
            <a:r>
              <a:rPr lang="ko-KR" altLang="en-US" dirty="0" err="1"/>
              <a:t>피연산자는</a:t>
            </a:r>
            <a:r>
              <a:rPr lang="ko-KR" altLang="en-US" dirty="0"/>
              <a:t> </a:t>
            </a:r>
            <a:r>
              <a:rPr lang="ko-KR" altLang="en-US" dirty="0" smtClean="0"/>
              <a:t>포인터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*</a:t>
            </a:r>
            <a:r>
              <a:rPr lang="en-US" altLang="ko-KR" dirty="0"/>
              <a:t>p</a:t>
            </a:r>
            <a:r>
              <a:rPr lang="ko-KR" altLang="en-US" dirty="0"/>
              <a:t>는 </a:t>
            </a:r>
            <a:r>
              <a:rPr lang="ko-KR" altLang="en-US" dirty="0" err="1"/>
              <a:t>피연산자인</a:t>
            </a:r>
            <a:r>
              <a:rPr lang="ko-KR" altLang="en-US" dirty="0"/>
              <a:t> </a:t>
            </a:r>
            <a:r>
              <a:rPr lang="en-US" altLang="ko-KR" dirty="0"/>
              <a:t>p</a:t>
            </a:r>
            <a:r>
              <a:rPr lang="ko-KR" altLang="en-US" dirty="0"/>
              <a:t>가 가리키는 변수 자체를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포인터 </a:t>
            </a:r>
            <a:r>
              <a:rPr lang="en-US" altLang="ko-KR" dirty="0"/>
              <a:t>p</a:t>
            </a:r>
            <a:r>
              <a:rPr lang="ko-KR" altLang="en-US" dirty="0"/>
              <a:t>는 </a:t>
            </a:r>
            <a:r>
              <a:rPr lang="en-US" altLang="ko-KR" dirty="0"/>
              <a:t>data</a:t>
            </a:r>
            <a:r>
              <a:rPr lang="ko-KR" altLang="en-US" dirty="0"/>
              <a:t>의 주소 값을 가지므로 *</a:t>
            </a:r>
            <a:r>
              <a:rPr lang="en-US" altLang="ko-KR" dirty="0"/>
              <a:t>p</a:t>
            </a:r>
            <a:r>
              <a:rPr lang="ko-KR" altLang="en-US" dirty="0"/>
              <a:t>는 </a:t>
            </a:r>
            <a:r>
              <a:rPr lang="en-US" altLang="ko-KR" dirty="0"/>
              <a:t>data</a:t>
            </a:r>
            <a:r>
              <a:rPr lang="ko-KR" altLang="en-US" dirty="0"/>
              <a:t>와 </a:t>
            </a:r>
            <a:r>
              <a:rPr lang="ko-KR" altLang="en-US" dirty="0" smtClean="0"/>
              <a:t>같음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포인터 </a:t>
            </a:r>
            <a:r>
              <a:rPr lang="en-US" altLang="ko-KR" dirty="0"/>
              <a:t>p</a:t>
            </a:r>
            <a:r>
              <a:rPr lang="ko-KR" altLang="en-US" dirty="0"/>
              <a:t>가 가리키는 변수가 </a:t>
            </a:r>
            <a:r>
              <a:rPr lang="en-US" altLang="ko-KR" dirty="0"/>
              <a:t>data</a:t>
            </a:r>
            <a:r>
              <a:rPr lang="ko-KR" altLang="en-US" dirty="0"/>
              <a:t>라면 *</a:t>
            </a:r>
            <a:r>
              <a:rPr lang="en-US" altLang="ko-KR" dirty="0"/>
              <a:t>p</a:t>
            </a:r>
            <a:r>
              <a:rPr lang="ko-KR" altLang="en-US" dirty="0"/>
              <a:t>은 변수 </a:t>
            </a:r>
            <a:r>
              <a:rPr lang="en-US" altLang="ko-KR" dirty="0"/>
              <a:t>data </a:t>
            </a:r>
            <a:r>
              <a:rPr lang="ko-KR" altLang="en-US" dirty="0"/>
              <a:t>를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*</a:t>
            </a:r>
            <a:r>
              <a:rPr lang="en-US" altLang="ko-KR" dirty="0"/>
              <a:t>p</a:t>
            </a:r>
            <a:r>
              <a:rPr lang="ko-KR" altLang="en-US" dirty="0"/>
              <a:t>로 </a:t>
            </a:r>
            <a:r>
              <a:rPr lang="en-US" altLang="ko-KR" dirty="0"/>
              <a:t>data </a:t>
            </a:r>
            <a:r>
              <a:rPr lang="ko-KR" altLang="en-US" dirty="0"/>
              <a:t>변수 저장 장소인 </a:t>
            </a:r>
            <a:r>
              <a:rPr lang="en-US" altLang="ko-KR" dirty="0"/>
              <a:t>l-value</a:t>
            </a:r>
            <a:r>
              <a:rPr lang="ko-KR" altLang="en-US" dirty="0"/>
              <a:t>와 참조 값인 </a:t>
            </a:r>
            <a:r>
              <a:rPr lang="en-US" altLang="ko-KR" dirty="0" err="1"/>
              <a:t>r-value</a:t>
            </a:r>
            <a:r>
              <a:rPr lang="ko-KR" altLang="en-US" dirty="0"/>
              <a:t>로 </a:t>
            </a:r>
            <a:r>
              <a:rPr lang="ko-KR" altLang="en-US" dirty="0" smtClean="0"/>
              <a:t>참조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</a:t>
            </a:r>
            <a:r>
              <a:rPr lang="en-US" altLang="ko-KR" dirty="0"/>
              <a:t>data</a:t>
            </a:r>
            <a:r>
              <a:rPr lang="ko-KR" altLang="en-US" dirty="0"/>
              <a:t>로 가능한 작업은 *</a:t>
            </a:r>
            <a:r>
              <a:rPr lang="en-US" altLang="ko-KR" dirty="0"/>
              <a:t>p</a:t>
            </a:r>
            <a:r>
              <a:rPr lang="ko-KR" altLang="en-US" dirty="0"/>
              <a:t>로도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문장 </a:t>
            </a:r>
            <a:r>
              <a:rPr lang="ko-KR" altLang="en-US" dirty="0"/>
              <a:t>*</a:t>
            </a:r>
            <a:r>
              <a:rPr lang="en-US" altLang="ko-KR" dirty="0"/>
              <a:t>p = 200;</a:t>
            </a:r>
            <a:r>
              <a:rPr lang="ko-KR" altLang="en-US" dirty="0"/>
              <a:t>으로 변수 </a:t>
            </a:r>
            <a:r>
              <a:rPr lang="en-US" altLang="ko-KR" dirty="0"/>
              <a:t>data </a:t>
            </a:r>
            <a:r>
              <a:rPr lang="ko-KR" altLang="en-US" dirty="0"/>
              <a:t>의 저장 값을 </a:t>
            </a:r>
            <a:r>
              <a:rPr lang="en-US" altLang="ko-KR" dirty="0"/>
              <a:t>200</a:t>
            </a:r>
            <a:r>
              <a:rPr lang="ko-KR" altLang="en-US" dirty="0"/>
              <a:t>으로 </a:t>
            </a:r>
            <a:r>
              <a:rPr lang="ko-KR" altLang="en-US" dirty="0" smtClean="0"/>
              <a:t>수정 가능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간접연산자</a:t>
            </a:r>
            <a:r>
              <a:rPr lang="ko-KR" altLang="en-US" dirty="0"/>
              <a:t> *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83" y="3034906"/>
            <a:ext cx="5647373" cy="101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3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포인터 변수와 </a:t>
            </a:r>
            <a:r>
              <a:rPr lang="ko-KR" altLang="en-US" dirty="0" err="1"/>
              <a:t>간접연산자</a:t>
            </a:r>
            <a:r>
              <a:rPr lang="ko-KR" altLang="en-US" dirty="0"/>
              <a:t> *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ko-KR" altLang="en-US" dirty="0" err="1"/>
              <a:t>간접참조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8" y="1042295"/>
            <a:ext cx="5877176" cy="37345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066" y="3884274"/>
            <a:ext cx="5770626" cy="284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주소 </a:t>
            </a:r>
            <a:r>
              <a:rPr lang="ko-KR" altLang="en-US" dirty="0"/>
              <a:t>연산</a:t>
            </a:r>
          </a:p>
          <a:p>
            <a:pPr lvl="1"/>
            <a:r>
              <a:rPr lang="ko-KR" altLang="en-US" dirty="0" smtClean="0"/>
              <a:t>간단한 </a:t>
            </a:r>
            <a:r>
              <a:rPr lang="ko-KR" altLang="en-US" dirty="0"/>
              <a:t>더하기와 뺄셈 연산으로 이웃한 변수의 주소 연산을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절대적인 </a:t>
            </a:r>
            <a:r>
              <a:rPr lang="ko-KR" altLang="en-US" dirty="0"/>
              <a:t>주소의 계산이 </a:t>
            </a:r>
            <a:r>
              <a:rPr lang="ko-KR" altLang="en-US" dirty="0" smtClean="0"/>
              <a:t>아니며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 </a:t>
            </a:r>
            <a:r>
              <a:rPr lang="ko-KR" altLang="en-US" dirty="0" err="1"/>
              <a:t>자료형의</a:t>
            </a:r>
            <a:r>
              <a:rPr lang="ko-KR" altLang="en-US" dirty="0"/>
              <a:t> 상대적인 위치에 대한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p+1</a:t>
            </a:r>
            <a:r>
              <a:rPr lang="en-US" altLang="ko-KR" dirty="0"/>
              <a:t>: p</a:t>
            </a:r>
            <a:r>
              <a:rPr lang="ko-KR" altLang="en-US" dirty="0"/>
              <a:t>가 가리키는 </a:t>
            </a:r>
            <a:r>
              <a:rPr lang="ko-KR" altLang="en-US" dirty="0" err="1"/>
              <a:t>자료형의</a:t>
            </a:r>
            <a:r>
              <a:rPr lang="ko-KR" altLang="en-US" dirty="0"/>
              <a:t> 다음 주소로 실제 주소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 </a:t>
            </a:r>
            <a:r>
              <a:rPr lang="en-US" altLang="ko-KR" dirty="0"/>
              <a:t>+ [</a:t>
            </a:r>
            <a:r>
              <a:rPr lang="ko-KR" altLang="en-US" dirty="0" err="1"/>
              <a:t>자료형크기</a:t>
            </a:r>
            <a:r>
              <a:rPr lang="en-US" altLang="ko-KR" dirty="0"/>
              <a:t>(</a:t>
            </a:r>
            <a:r>
              <a:rPr lang="ko-KR" altLang="en-US" dirty="0"/>
              <a:t>바이트</a:t>
            </a:r>
            <a:r>
              <a:rPr lang="en-US" altLang="ko-KR" dirty="0"/>
              <a:t>)]</a:t>
            </a:r>
          </a:p>
          <a:p>
            <a:pPr lvl="1"/>
            <a:r>
              <a:rPr lang="en-US" altLang="ko-KR" dirty="0" smtClean="0"/>
              <a:t>p+2: p</a:t>
            </a:r>
            <a:r>
              <a:rPr lang="ko-KR" altLang="en-US" dirty="0"/>
              <a:t>가 가리키는 </a:t>
            </a:r>
            <a:r>
              <a:rPr lang="ko-KR" altLang="en-US" dirty="0" err="1"/>
              <a:t>자료형의</a:t>
            </a:r>
            <a:r>
              <a:rPr lang="ko-KR" altLang="en-US" dirty="0"/>
              <a:t> 다음 </a:t>
            </a:r>
            <a:r>
              <a:rPr lang="ko-KR" altLang="en-US" dirty="0" err="1"/>
              <a:t>다음</a:t>
            </a:r>
            <a:r>
              <a:rPr lang="ko-KR" altLang="en-US" dirty="0"/>
              <a:t> 주소로 실제 주소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 </a:t>
            </a:r>
            <a:r>
              <a:rPr lang="en-US" altLang="ko-KR" dirty="0"/>
              <a:t>+ [</a:t>
            </a:r>
            <a:r>
              <a:rPr lang="ko-KR" altLang="en-US" dirty="0" err="1"/>
              <a:t>자료형크기</a:t>
            </a:r>
            <a:r>
              <a:rPr lang="en-US" altLang="ko-KR" dirty="0"/>
              <a:t>(</a:t>
            </a:r>
            <a:r>
              <a:rPr lang="ko-KR" altLang="en-US" dirty="0"/>
              <a:t>바이트</a:t>
            </a:r>
            <a:r>
              <a:rPr lang="en-US" altLang="ko-KR" dirty="0"/>
              <a:t>)]*2</a:t>
            </a:r>
          </a:p>
          <a:p>
            <a:pPr lvl="1"/>
            <a:r>
              <a:rPr lang="en-US" altLang="ko-KR" dirty="0" err="1" smtClean="0"/>
              <a:t>p+i</a:t>
            </a:r>
            <a:r>
              <a:rPr lang="en-US" altLang="ko-KR" dirty="0"/>
              <a:t>: p</a:t>
            </a:r>
            <a:r>
              <a:rPr lang="ko-KR" altLang="en-US" dirty="0"/>
              <a:t>가 가리키는 </a:t>
            </a:r>
            <a:r>
              <a:rPr lang="ko-KR" altLang="en-US" dirty="0" err="1"/>
              <a:t>자료형의</a:t>
            </a:r>
            <a:r>
              <a:rPr lang="ko-KR" altLang="en-US" dirty="0"/>
              <a:t> 다음 </a:t>
            </a:r>
            <a:r>
              <a:rPr lang="en-US" altLang="ko-KR" dirty="0" err="1"/>
              <a:t>i</a:t>
            </a:r>
            <a:r>
              <a:rPr lang="ko-KR" altLang="en-US" dirty="0"/>
              <a:t>번째 주소로 실제 주소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 </a:t>
            </a:r>
            <a:r>
              <a:rPr lang="en-US" altLang="ko-KR" dirty="0"/>
              <a:t>+ [</a:t>
            </a:r>
            <a:r>
              <a:rPr lang="ko-KR" altLang="en-US" dirty="0" err="1"/>
              <a:t>자료형크기</a:t>
            </a:r>
            <a:r>
              <a:rPr lang="en-US" altLang="ko-KR" dirty="0"/>
              <a:t>(</a:t>
            </a:r>
            <a:r>
              <a:rPr lang="ko-KR" altLang="en-US" dirty="0"/>
              <a:t>바이트</a:t>
            </a:r>
            <a:r>
              <a:rPr lang="en-US" altLang="ko-KR" dirty="0"/>
              <a:t>)]*</a:t>
            </a:r>
            <a:r>
              <a:rPr lang="en-US" altLang="ko-KR" dirty="0" err="1"/>
              <a:t>i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포인터 변수의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73" y="4030705"/>
            <a:ext cx="7362513" cy="251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6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포인터 변수의 간단한 덧셈 뺄셈 연산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758903" y="1031285"/>
            <a:ext cx="7580425" cy="5741798"/>
            <a:chOff x="-47625" y="1419225"/>
            <a:chExt cx="9246440" cy="636876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7625" y="1419225"/>
              <a:ext cx="9239250" cy="40195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0435" y="5444840"/>
              <a:ext cx="9239250" cy="2343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07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정수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 err="1"/>
              <a:t>자료형</a:t>
            </a:r>
            <a:r>
              <a:rPr lang="ko-KR" altLang="en-US" dirty="0"/>
              <a:t> 두 변수 </a:t>
            </a:r>
            <a:r>
              <a:rPr lang="en-US" altLang="ko-KR" dirty="0"/>
              <a:t>x, y</a:t>
            </a:r>
            <a:r>
              <a:rPr lang="ko-KR" altLang="en-US" dirty="0"/>
              <a:t>에 저장된 두 값을 서로 교환하는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임시변수인</a:t>
            </a:r>
            <a:r>
              <a:rPr lang="ko-KR" altLang="en-US" dirty="0" smtClean="0"/>
              <a:t> </a:t>
            </a:r>
            <a:r>
              <a:rPr lang="en-US" altLang="ko-KR" dirty="0"/>
              <a:t>dummy</a:t>
            </a:r>
            <a:r>
              <a:rPr lang="ko-KR" altLang="en-US" dirty="0"/>
              <a:t>를 포함해 </a:t>
            </a:r>
            <a:r>
              <a:rPr lang="ko-KR" altLang="en-US" dirty="0" smtClean="0"/>
              <a:t>일반 변수는 </a:t>
            </a:r>
            <a:r>
              <a:rPr lang="ko-KR" altLang="en-US" dirty="0"/>
              <a:t>사용하지 </a:t>
            </a:r>
            <a:r>
              <a:rPr lang="ko-KR" altLang="en-US" dirty="0" smtClean="0"/>
              <a:t>않고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모두 </a:t>
            </a:r>
            <a:r>
              <a:rPr lang="ko-KR" altLang="en-US" dirty="0"/>
              <a:t>포인터 변수인 </a:t>
            </a:r>
            <a:r>
              <a:rPr lang="en-US" altLang="ko-KR" dirty="0" err="1"/>
              <a:t>px</a:t>
            </a:r>
            <a:r>
              <a:rPr lang="en-US" altLang="ko-KR" dirty="0"/>
              <a:t>, </a:t>
            </a:r>
            <a:r>
              <a:rPr lang="en-US" altLang="ko-KR" dirty="0" err="1"/>
              <a:t>py</a:t>
            </a:r>
            <a:r>
              <a:rPr lang="en-US" altLang="ko-KR" dirty="0"/>
              <a:t>, </a:t>
            </a:r>
            <a:r>
              <a:rPr lang="en-US" altLang="ko-KR" dirty="0" err="1" smtClean="0"/>
              <a:t>pd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만을 사용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</a:t>
            </a:r>
            <a:br>
              <a:rPr lang="en-US" altLang="ko-KR" dirty="0" smtClean="0"/>
            </a:br>
            <a:r>
              <a:rPr lang="ko-KR" altLang="en-US" dirty="0" smtClean="0"/>
              <a:t>포인터를 </a:t>
            </a:r>
            <a:r>
              <a:rPr lang="ko-KR" altLang="en-US" dirty="0"/>
              <a:t>이용하여 두 수의 값을 교환하는 프로그램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08" y="2208048"/>
            <a:ext cx="6648964" cy="43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변수 </a:t>
            </a:r>
            <a:r>
              <a:rPr lang="en-US" altLang="ko-KR" dirty="0"/>
              <a:t>value</a:t>
            </a:r>
            <a:r>
              <a:rPr lang="ko-KR" altLang="ko-KR" dirty="0"/>
              <a:t>에 </a:t>
            </a:r>
            <a:r>
              <a:rPr lang="en-US" altLang="ko-KR" dirty="0"/>
              <a:t>16</a:t>
            </a:r>
            <a:r>
              <a:rPr lang="ko-KR" altLang="ko-KR" dirty="0"/>
              <a:t>진수 </a:t>
            </a:r>
            <a:r>
              <a:rPr lang="en-US" altLang="ko-KR" dirty="0"/>
              <a:t>0x61626364</a:t>
            </a:r>
            <a:r>
              <a:rPr lang="ko-KR" altLang="ko-KR" dirty="0"/>
              <a:t>를 </a:t>
            </a:r>
            <a:r>
              <a:rPr lang="ko-KR" altLang="ko-KR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변수</a:t>
            </a:r>
            <a:r>
              <a:rPr lang="en-US" altLang="ko-KR" dirty="0" smtClean="0"/>
              <a:t> </a:t>
            </a:r>
            <a:r>
              <a:rPr lang="en-US" altLang="ko-KR" dirty="0"/>
              <a:t>value</a:t>
            </a:r>
            <a:r>
              <a:rPr lang="ko-KR" altLang="ko-KR" dirty="0"/>
              <a:t>의 주소가 </a:t>
            </a:r>
            <a:r>
              <a:rPr lang="en-US" altLang="ko-KR" dirty="0"/>
              <a:t>100</a:t>
            </a:r>
            <a:r>
              <a:rPr lang="ko-KR" altLang="ko-KR" dirty="0" smtClean="0"/>
              <a:t>번지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100</a:t>
            </a:r>
            <a:r>
              <a:rPr lang="ko-KR" altLang="ko-KR" dirty="0"/>
              <a:t>번지</a:t>
            </a:r>
            <a:r>
              <a:rPr lang="en-US" altLang="ko-KR" dirty="0"/>
              <a:t> 1</a:t>
            </a:r>
            <a:r>
              <a:rPr lang="ko-KR" altLang="ko-KR" dirty="0"/>
              <a:t>바이트 내부에 </a:t>
            </a:r>
            <a:r>
              <a:rPr lang="en-US" altLang="ko-KR" dirty="0"/>
              <a:t>16</a:t>
            </a:r>
            <a:r>
              <a:rPr lang="ko-KR" altLang="ko-KR" dirty="0"/>
              <a:t>진수 </a:t>
            </a:r>
            <a:r>
              <a:rPr lang="en-US" altLang="ko-KR" dirty="0"/>
              <a:t>64</a:t>
            </a:r>
            <a:r>
              <a:rPr lang="ko-KR" altLang="ko-KR" dirty="0"/>
              <a:t>가 </a:t>
            </a:r>
            <a:r>
              <a:rPr lang="ko-KR" altLang="ko-KR" dirty="0" smtClean="0"/>
              <a:t>저장</a:t>
            </a:r>
            <a:endParaRPr lang="en-US" altLang="ko-KR" dirty="0" smtClean="0"/>
          </a:p>
          <a:p>
            <a:pPr lvl="3"/>
            <a:r>
              <a:rPr lang="ko-KR" altLang="ko-KR" dirty="0" smtClean="0"/>
              <a:t>다음 </a:t>
            </a:r>
            <a:r>
              <a:rPr lang="ko-KR" altLang="ko-KR" dirty="0"/>
              <a:t>주소 </a:t>
            </a:r>
            <a:r>
              <a:rPr lang="en-US" altLang="ko-KR" dirty="0"/>
              <a:t>101</a:t>
            </a:r>
            <a:r>
              <a:rPr lang="ko-KR" altLang="ko-KR" dirty="0"/>
              <a:t>번지에는 </a:t>
            </a:r>
            <a:r>
              <a:rPr lang="en-US" altLang="ko-KR" dirty="0"/>
              <a:t>63</a:t>
            </a:r>
            <a:r>
              <a:rPr lang="ko-KR" altLang="ko-KR" dirty="0"/>
              <a:t>이 </a:t>
            </a:r>
            <a:r>
              <a:rPr lang="ko-KR" altLang="ko-KR" dirty="0" smtClean="0"/>
              <a:t>저장</a:t>
            </a:r>
            <a:endParaRPr lang="en-US" altLang="ko-KR" dirty="0" smtClean="0"/>
          </a:p>
          <a:p>
            <a:pPr lvl="3"/>
            <a:r>
              <a:rPr lang="ko-KR" altLang="ko-KR" dirty="0" smtClean="0"/>
              <a:t>다음에 </a:t>
            </a:r>
            <a:r>
              <a:rPr lang="ko-KR" altLang="ko-KR" dirty="0"/>
              <a:t>각각 </a:t>
            </a:r>
            <a:r>
              <a:rPr lang="en-US" altLang="ko-KR" dirty="0"/>
              <a:t>62, 61</a:t>
            </a:r>
            <a:r>
              <a:rPr lang="ko-KR" altLang="ko-KR" dirty="0"/>
              <a:t>이 </a:t>
            </a:r>
            <a:r>
              <a:rPr lang="ko-KR" altLang="ko-KR" dirty="0" smtClean="0"/>
              <a:t>저장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즉 </a:t>
            </a:r>
            <a:r>
              <a:rPr lang="ko-KR" altLang="ko-KR" dirty="0"/>
              <a:t>자연스럽게 </a:t>
            </a:r>
            <a:r>
              <a:rPr lang="en-US" altLang="ko-KR" dirty="0"/>
              <a:t>0x61626364</a:t>
            </a:r>
            <a:r>
              <a:rPr lang="ko-KR" altLang="ko-KR" dirty="0"/>
              <a:t>의 수가 큰 주소 값에서 작은 주소 값으로 </a:t>
            </a:r>
            <a:r>
              <a:rPr lang="ko-KR" altLang="ko-KR" dirty="0" smtClean="0"/>
              <a:t>저장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반환 </a:t>
            </a:r>
            <a:r>
              <a:rPr lang="ko-KR" altLang="ko-KR" dirty="0"/>
              <a:t>주소 값은 가장 작은 주소 값에 해당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 내부 저장 표현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" y="3335057"/>
            <a:ext cx="7920037" cy="29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5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5"/>
            <a:ext cx="8603852" cy="312292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포인터 </a:t>
            </a:r>
            <a:r>
              <a:rPr lang="ko-KR" altLang="en-US" dirty="0"/>
              <a:t>변수는 동일한 자료형끼리만 대입이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만일 </a:t>
            </a:r>
            <a:r>
              <a:rPr lang="ko-KR" altLang="en-US" dirty="0" err="1"/>
              <a:t>대입문에서</a:t>
            </a:r>
            <a:r>
              <a:rPr lang="ko-KR" altLang="en-US" dirty="0"/>
              <a:t> 포인터의 </a:t>
            </a:r>
            <a:r>
              <a:rPr lang="ko-KR" altLang="en-US" dirty="0" err="1"/>
              <a:t>자료형이</a:t>
            </a:r>
            <a:r>
              <a:rPr lang="ko-KR" altLang="en-US" dirty="0"/>
              <a:t> </a:t>
            </a:r>
            <a:r>
              <a:rPr lang="ko-KR" altLang="en-US" dirty="0" smtClean="0"/>
              <a:t>다르면 </a:t>
            </a:r>
            <a:r>
              <a:rPr lang="ko-KR" altLang="en-US" dirty="0"/>
              <a:t>경고가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r>
              <a:rPr lang="ko-KR" altLang="en-US" dirty="0" smtClean="0"/>
              <a:t>포인터 </a:t>
            </a:r>
            <a:r>
              <a:rPr lang="ko-KR" altLang="en-US" dirty="0"/>
              <a:t>변수는 자동으로 </a:t>
            </a:r>
            <a:r>
              <a:rPr lang="ko-KR" altLang="en-US" dirty="0" err="1"/>
              <a:t>형변환</a:t>
            </a:r>
            <a:r>
              <a:rPr lang="en-US" altLang="ko-KR" dirty="0"/>
              <a:t>(type cast)</a:t>
            </a:r>
            <a:r>
              <a:rPr lang="ko-KR" altLang="en-US" dirty="0"/>
              <a:t>이 </a:t>
            </a:r>
            <a:r>
              <a:rPr lang="ko-KR" altLang="en-US" dirty="0" smtClean="0"/>
              <a:t>불가능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필요하면 명시적으로 </a:t>
            </a:r>
            <a:r>
              <a:rPr lang="ko-KR" altLang="en-US" dirty="0" err="1"/>
              <a:t>형변환을</a:t>
            </a:r>
            <a:r>
              <a:rPr lang="ko-KR" altLang="en-US" dirty="0"/>
              <a:t>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*</a:t>
            </a:r>
            <a:r>
              <a:rPr lang="en-US" altLang="ko-KR" dirty="0"/>
              <a:t>pc</a:t>
            </a:r>
            <a:r>
              <a:rPr lang="ko-KR" altLang="ko-KR" dirty="0"/>
              <a:t>로 수행하는 </a:t>
            </a:r>
            <a:r>
              <a:rPr lang="ko-KR" altLang="ko-KR" dirty="0" err="1" smtClean="0"/>
              <a:t>간접참조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pc</a:t>
            </a:r>
            <a:r>
              <a:rPr lang="ko-KR" altLang="ko-KR" dirty="0"/>
              <a:t>가 가리키는 주소에서부터 </a:t>
            </a:r>
            <a:r>
              <a:rPr lang="en-US" altLang="ko-KR" dirty="0"/>
              <a:t>1</a:t>
            </a:r>
            <a:r>
              <a:rPr lang="ko-KR" altLang="ko-KR" dirty="0"/>
              <a:t>바이트 크기의 </a:t>
            </a:r>
            <a:r>
              <a:rPr lang="en-US" altLang="ko-KR" dirty="0"/>
              <a:t>char </a:t>
            </a:r>
            <a:r>
              <a:rPr lang="ko-KR" altLang="ko-KR" dirty="0"/>
              <a:t>형 자료를 </a:t>
            </a:r>
            <a:r>
              <a:rPr lang="ko-KR" altLang="ko-KR" dirty="0" smtClean="0"/>
              <a:t>참조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*</a:t>
            </a:r>
            <a:r>
              <a:rPr lang="en-US" altLang="ko-KR" dirty="0"/>
              <a:t>pi </a:t>
            </a:r>
            <a:r>
              <a:rPr lang="ko-KR" altLang="ko-KR" dirty="0"/>
              <a:t>는</a:t>
            </a:r>
            <a:r>
              <a:rPr lang="en-US" altLang="ko-KR" dirty="0"/>
              <a:t> 4</a:t>
            </a:r>
            <a:r>
              <a:rPr lang="ko-KR" altLang="ko-KR" dirty="0"/>
              <a:t>바이트인 정수 </a:t>
            </a:r>
            <a:r>
              <a:rPr lang="en-US" altLang="ko-KR" dirty="0" smtClean="0"/>
              <a:t>0x44434241, *</a:t>
            </a:r>
            <a:r>
              <a:rPr lang="en-US" altLang="ko-KR" dirty="0"/>
              <a:t>pc</a:t>
            </a:r>
            <a:r>
              <a:rPr lang="ko-KR" altLang="ko-KR" dirty="0"/>
              <a:t>는 </a:t>
            </a:r>
            <a:r>
              <a:rPr lang="en-US" altLang="ko-KR" dirty="0"/>
              <a:t>1</a:t>
            </a:r>
            <a:r>
              <a:rPr lang="ko-KR" altLang="ko-KR" dirty="0"/>
              <a:t>바이트인 문자코드 </a:t>
            </a:r>
            <a:r>
              <a:rPr lang="en-US" altLang="ko-KR" dirty="0"/>
              <a:t>0x41</a:t>
            </a:r>
            <a:r>
              <a:rPr lang="ko-KR" altLang="ko-KR" dirty="0"/>
              <a:t>을 </a:t>
            </a:r>
            <a:r>
              <a:rPr lang="ko-KR" altLang="ko-KR" dirty="0" smtClean="0"/>
              <a:t>참조</a:t>
            </a:r>
            <a:endParaRPr lang="en-US" altLang="ko-KR" dirty="0" smtClean="0"/>
          </a:p>
          <a:p>
            <a:r>
              <a:rPr lang="ko-KR" altLang="ko-KR" dirty="0" smtClean="0"/>
              <a:t>포인터 변수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지정된 </a:t>
            </a:r>
            <a:r>
              <a:rPr lang="ko-KR" altLang="ko-KR" dirty="0"/>
              <a:t>주소 값을 시작하여 그 변수 자료형의 크기만큼 저장공간을 </a:t>
            </a:r>
            <a:r>
              <a:rPr lang="ko-KR" altLang="ko-KR" dirty="0" smtClean="0"/>
              <a:t>참조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동일한 </a:t>
            </a:r>
            <a:r>
              <a:rPr lang="ko-KR" altLang="ko-KR" dirty="0"/>
              <a:t>메모리의 내용과 주소로부터 참조하는 값이 포인터의 자료형에 따라 </a:t>
            </a:r>
            <a:r>
              <a:rPr lang="ko-KR" altLang="ko-KR" dirty="0" smtClean="0"/>
              <a:t>달라</a:t>
            </a:r>
            <a:r>
              <a:rPr lang="ko-KR" altLang="en-US" dirty="0" smtClean="0"/>
              <a:t>짐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명시적 </a:t>
            </a:r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582" y="2125945"/>
            <a:ext cx="3656234" cy="6728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6" y="4237360"/>
            <a:ext cx="5394961" cy="24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3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포인터 </a:t>
            </a:r>
            <a:r>
              <a:rPr lang="ko-KR" altLang="en-US" dirty="0" err="1"/>
              <a:t>자료형의</a:t>
            </a:r>
            <a:r>
              <a:rPr lang="ko-KR" altLang="en-US" dirty="0"/>
              <a:t> 변환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69" y="1267363"/>
            <a:ext cx="4902540" cy="46796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32" y="4232364"/>
            <a:ext cx="2818693" cy="218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포인터 변수의 주소 값을 갖는 </a:t>
            </a:r>
            <a:r>
              <a:rPr lang="ko-KR" altLang="ko-KR" dirty="0" smtClean="0"/>
              <a:t>변수</a:t>
            </a:r>
            <a:endParaRPr lang="en-US" altLang="ko-KR" dirty="0" smtClean="0"/>
          </a:p>
          <a:p>
            <a:r>
              <a:rPr lang="ko-KR" altLang="ko-KR" dirty="0"/>
              <a:t>삼중 </a:t>
            </a:r>
            <a:r>
              <a:rPr lang="ko-KR" altLang="ko-KR" dirty="0" smtClean="0"/>
              <a:t>포인터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이중 </a:t>
            </a:r>
            <a:r>
              <a:rPr lang="ko-KR" altLang="ko-KR" dirty="0"/>
              <a:t>포인터의 주소 값을 갖는 </a:t>
            </a:r>
            <a:r>
              <a:rPr lang="ko-KR" altLang="ko-KR" dirty="0" smtClean="0"/>
              <a:t>변수</a:t>
            </a:r>
            <a:endParaRPr lang="en-US" altLang="ko-KR" dirty="0" smtClean="0"/>
          </a:p>
          <a:p>
            <a:r>
              <a:rPr lang="ko-KR" altLang="ko-KR" dirty="0" smtClean="0"/>
              <a:t>모두 </a:t>
            </a:r>
            <a:r>
              <a:rPr lang="ko-KR" altLang="ko-KR" dirty="0"/>
              <a:t>다중 </a:t>
            </a:r>
            <a:r>
              <a:rPr lang="ko-KR" altLang="ko-KR" dirty="0" smtClean="0"/>
              <a:t>포인터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변수 </a:t>
            </a:r>
            <a:r>
              <a:rPr lang="ko-KR" altLang="ko-KR" dirty="0"/>
              <a:t>선언에서</a:t>
            </a:r>
            <a:r>
              <a:rPr lang="en-US" altLang="ko-KR" dirty="0"/>
              <a:t> *</a:t>
            </a:r>
            <a:r>
              <a:rPr lang="ko-KR" altLang="ko-KR" dirty="0"/>
              <a:t>를 여러 번 이용하여 다중 포인터 변수를 </a:t>
            </a:r>
            <a:r>
              <a:rPr lang="ko-KR" altLang="ko-KR" dirty="0" smtClean="0"/>
              <a:t>선언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pi</a:t>
            </a:r>
            <a:r>
              <a:rPr lang="ko-KR" altLang="ko-KR" dirty="0"/>
              <a:t>는 </a:t>
            </a:r>
            <a:r>
              <a:rPr lang="ko-KR" altLang="ko-KR" dirty="0" smtClean="0"/>
              <a:t>포인터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포인터 </a:t>
            </a:r>
            <a:r>
              <a:rPr lang="ko-KR" altLang="ko-KR" dirty="0"/>
              <a:t>변수</a:t>
            </a:r>
            <a:r>
              <a:rPr lang="en-US" altLang="ko-KR" dirty="0"/>
              <a:t> pi</a:t>
            </a:r>
            <a:r>
              <a:rPr lang="ko-KR" altLang="ko-KR" dirty="0"/>
              <a:t>의 주소 값을 저장하는 변수</a:t>
            </a:r>
            <a:r>
              <a:rPr lang="en-US" altLang="ko-KR" dirty="0"/>
              <a:t> dpi</a:t>
            </a:r>
            <a:r>
              <a:rPr lang="ko-KR" altLang="ko-KR" dirty="0"/>
              <a:t>는 이중 포인터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이중 포인터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500" y="3582688"/>
            <a:ext cx="5876803" cy="29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3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이중 </a:t>
            </a:r>
            <a:r>
              <a:rPr lang="ko-KR" altLang="en-US" dirty="0"/>
              <a:t>포인터 변수 </a:t>
            </a:r>
            <a:r>
              <a:rPr lang="en-US" altLang="ko-KR" dirty="0" smtClean="0"/>
              <a:t>dpi</a:t>
            </a:r>
          </a:p>
          <a:p>
            <a:pPr lvl="1"/>
            <a:r>
              <a:rPr lang="ko-KR" altLang="en-US" dirty="0" smtClean="0"/>
              <a:t>**</a:t>
            </a:r>
            <a:r>
              <a:rPr lang="en-US" altLang="ko-KR" dirty="0"/>
              <a:t>dpi</a:t>
            </a:r>
            <a:r>
              <a:rPr lang="ko-KR" altLang="en-US" dirty="0"/>
              <a:t>가 바로 변수 </a:t>
            </a:r>
            <a:r>
              <a:rPr lang="en-US" altLang="ko-KR" dirty="0" smtClean="0"/>
              <a:t>I</a:t>
            </a:r>
          </a:p>
          <a:p>
            <a:r>
              <a:rPr lang="ko-KR" altLang="en-US" dirty="0" smtClean="0"/>
              <a:t>문장 </a:t>
            </a:r>
            <a:r>
              <a:rPr lang="ko-KR" altLang="en-US" dirty="0"/>
              <a:t>*</a:t>
            </a:r>
            <a:r>
              <a:rPr lang="en-US" altLang="ko-KR" dirty="0"/>
              <a:t>pi =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smtClean="0"/>
              <a:t>+ </a:t>
            </a:r>
            <a:r>
              <a:rPr lang="en-US" altLang="ko-KR" dirty="0"/>
              <a:t>2</a:t>
            </a:r>
            <a:r>
              <a:rPr lang="en-US" altLang="ko-KR" dirty="0" smtClean="0"/>
              <a:t>;</a:t>
            </a:r>
          </a:p>
          <a:p>
            <a:pPr lvl="1"/>
            <a:r>
              <a:rPr lang="ko-KR" altLang="en-US" dirty="0" smtClean="0"/>
              <a:t>변수 </a:t>
            </a:r>
            <a:r>
              <a:rPr lang="en-US" altLang="ko-KR" dirty="0" err="1"/>
              <a:t>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2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r>
              <a:rPr lang="ko-KR" altLang="en-US" dirty="0" smtClean="0"/>
              <a:t>문장 </a:t>
            </a:r>
            <a:r>
              <a:rPr lang="ko-KR" altLang="en-US" dirty="0"/>
              <a:t>**</a:t>
            </a:r>
            <a:r>
              <a:rPr lang="en-US" altLang="ko-KR" dirty="0"/>
              <a:t>dpi = *pi </a:t>
            </a:r>
            <a:r>
              <a:rPr lang="en-US" altLang="ko-KR" dirty="0" smtClean="0"/>
              <a:t>+ </a:t>
            </a:r>
            <a:r>
              <a:rPr lang="en-US" altLang="ko-KR" dirty="0"/>
              <a:t>2</a:t>
            </a:r>
            <a:r>
              <a:rPr lang="en-US" altLang="ko-KR" dirty="0" smtClean="0"/>
              <a:t>;</a:t>
            </a:r>
          </a:p>
          <a:p>
            <a:pPr lvl="1"/>
            <a:r>
              <a:rPr lang="ko-KR" altLang="en-US" dirty="0" smtClean="0"/>
              <a:t>변수 </a:t>
            </a:r>
            <a:r>
              <a:rPr lang="en-US" altLang="ko-KR" dirty="0" err="1"/>
              <a:t>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2 </a:t>
            </a:r>
            <a:r>
              <a:rPr lang="ko-KR" altLang="en-US" dirty="0" smtClean="0"/>
              <a:t>증가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이중 포인터를 이용한 변수의 참조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76" y="2030892"/>
            <a:ext cx="5717598" cy="396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3175E5-9AC6-4ACA-AD6E-59DE6F5EFDA7}"/>
              </a:ext>
            </a:extLst>
          </p:cNvPr>
          <p:cNvSpPr/>
          <p:nvPr/>
        </p:nvSpPr>
        <p:spPr>
          <a:xfrm>
            <a:off x="0" y="3526972"/>
            <a:ext cx="9144000" cy="879565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6B28A-A07D-4DB1-B914-598A19D98C89}"/>
              </a:ext>
            </a:extLst>
          </p:cNvPr>
          <p:cNvSpPr/>
          <p:nvPr/>
        </p:nvSpPr>
        <p:spPr>
          <a:xfrm>
            <a:off x="2978330" y="4406537"/>
            <a:ext cx="6165669" cy="5225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9158" y="4467739"/>
            <a:ext cx="155683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cs typeface="Tahoma" pitchFamily="34" charset="0"/>
              </a:rPr>
              <a:t>포인터 기초</a:t>
            </a:r>
            <a:endParaRPr lang="ko-KR" altLang="en-US" sz="2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연산자 우선 순위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여러 연산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*</a:t>
            </a:r>
            <a:r>
              <a:rPr lang="en-US" altLang="ko-KR" dirty="0"/>
              <a:t>p++</a:t>
            </a:r>
            <a:r>
              <a:rPr lang="ko-KR" altLang="en-US" dirty="0" smtClean="0"/>
              <a:t>는 *</a:t>
            </a:r>
            <a:r>
              <a:rPr lang="en-US" altLang="ko-KR" dirty="0"/>
              <a:t>(p++)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(*</a:t>
            </a:r>
            <a:r>
              <a:rPr lang="en-US" altLang="ko-KR" dirty="0"/>
              <a:t>p)++</a:t>
            </a:r>
            <a:r>
              <a:rPr lang="ko-KR" altLang="en-US" dirty="0" smtClean="0"/>
              <a:t>와 다르다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/>
              <a:t>++*p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++(*</a:t>
            </a:r>
            <a:r>
              <a:rPr lang="en-US" altLang="ko-KR" dirty="0"/>
              <a:t>p)</a:t>
            </a:r>
            <a:r>
              <a:rPr lang="ko-KR" altLang="en-US" dirty="0" smtClean="0"/>
              <a:t>는 같다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*++p</a:t>
            </a:r>
            <a:r>
              <a:rPr lang="ko-KR" altLang="en-US" dirty="0" smtClean="0"/>
              <a:t>와 *</a:t>
            </a:r>
            <a:r>
              <a:rPr lang="en-US" altLang="ko-KR" dirty="0"/>
              <a:t>(++p)</a:t>
            </a:r>
            <a:r>
              <a:rPr lang="ko-KR" altLang="en-US" dirty="0" smtClean="0"/>
              <a:t>는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간접연산자와 </a:t>
            </a:r>
            <a:r>
              <a:rPr lang="ko-KR" altLang="en-US" dirty="0" err="1"/>
              <a:t>증감연산자</a:t>
            </a:r>
            <a:r>
              <a:rPr lang="ko-KR" altLang="en-US" dirty="0"/>
              <a:t> 활용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043" y="1285679"/>
            <a:ext cx="6054843" cy="11475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028" y="3549098"/>
            <a:ext cx="5386407" cy="293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7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포인터 변수에 대한 다양한 연산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70" y="1161696"/>
            <a:ext cx="4020714" cy="37973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887" y="2316316"/>
            <a:ext cx="3919837" cy="417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9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포인터 </a:t>
            </a:r>
            <a:r>
              <a:rPr lang="ko-KR" altLang="en-US" dirty="0"/>
              <a:t>변수도 </a:t>
            </a:r>
            <a:r>
              <a:rPr lang="en-US" altLang="ko-KR" dirty="0" err="1"/>
              <a:t>const</a:t>
            </a:r>
            <a:r>
              <a:rPr lang="ko-KR" altLang="en-US" dirty="0"/>
              <a:t>를 사용해 포인터 </a:t>
            </a:r>
            <a:r>
              <a:rPr lang="ko-KR" altLang="en-US" dirty="0" smtClean="0"/>
              <a:t>상수로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위치는 </a:t>
            </a:r>
            <a:r>
              <a:rPr lang="ko-KR" altLang="en-US" dirty="0" smtClean="0"/>
              <a:t>세가지</a:t>
            </a:r>
            <a:r>
              <a:rPr lang="en-US" altLang="ko-KR" dirty="0" smtClean="0"/>
              <a:t>(3) </a:t>
            </a:r>
            <a:r>
              <a:rPr lang="ko-KR" altLang="en-US" dirty="0" smtClean="0"/>
              <a:t>종류가 있지만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첫 </a:t>
            </a:r>
            <a:r>
              <a:rPr lang="ko-KR" altLang="en-US" dirty="0"/>
              <a:t>번 째와 두 번째는 같은 의미이므로 두 가지 방식이 </a:t>
            </a:r>
            <a:r>
              <a:rPr lang="ko-KR" altLang="en-US" dirty="0" smtClean="0"/>
              <a:t>존재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포인터 상수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53980" y="2260054"/>
            <a:ext cx="6354079" cy="4347658"/>
            <a:chOff x="258976" y="1381797"/>
            <a:chExt cx="9239250" cy="658868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976" y="1381797"/>
              <a:ext cx="9239250" cy="29146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678" y="4293832"/>
              <a:ext cx="9220200" cy="367665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956" y="3822054"/>
            <a:ext cx="3563288" cy="216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double</a:t>
            </a:r>
            <a:r>
              <a:rPr lang="ko-KR" altLang="en-US" dirty="0"/>
              <a:t>로 선언된 두 변수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 smtClean="0"/>
              <a:t>y</a:t>
            </a:r>
          </a:p>
          <a:p>
            <a:pPr lvl="1"/>
            <a:r>
              <a:rPr lang="ko-KR" altLang="en-US" dirty="0" smtClean="0"/>
              <a:t>표준입력으로 </a:t>
            </a:r>
            <a:r>
              <a:rPr lang="ko-KR" altLang="en-US" dirty="0"/>
              <a:t>실수를 입력 받아 두 실수의 덧셈 결과를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</a:t>
            </a:r>
            <a:r>
              <a:rPr lang="ko-KR" altLang="en-US" dirty="0"/>
              <a:t>표준입력으로 받은 두 실수의 덧셈을 포인터 변수를 사용해 수행하고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91" y="1979862"/>
            <a:ext cx="6332083" cy="401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4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배열 </a:t>
            </a:r>
            <a:r>
              <a:rPr lang="en-US" altLang="ko-KR" dirty="0" smtClean="0"/>
              <a:t>score</a:t>
            </a:r>
          </a:p>
          <a:p>
            <a:pPr lvl="1"/>
            <a:r>
              <a:rPr lang="ko-KR" altLang="en-US" dirty="0" err="1" smtClean="0"/>
              <a:t>배열이름</a:t>
            </a:r>
            <a:r>
              <a:rPr lang="ko-KR" altLang="en-US" dirty="0" smtClean="0"/>
              <a:t> </a:t>
            </a:r>
            <a:r>
              <a:rPr lang="en-US" altLang="ko-KR" dirty="0"/>
              <a:t>score </a:t>
            </a:r>
            <a:r>
              <a:rPr lang="ko-KR" altLang="en-US" dirty="0"/>
              <a:t>자체가 배열 첫 원소의 </a:t>
            </a:r>
            <a:r>
              <a:rPr lang="ko-KR" altLang="en-US" dirty="0" err="1"/>
              <a:t>주소값인</a:t>
            </a:r>
            <a:r>
              <a:rPr lang="ko-KR" altLang="en-US" dirty="0"/>
              <a:t> </a:t>
            </a:r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연산식</a:t>
            </a:r>
            <a:r>
              <a:rPr lang="ko-KR" altLang="en-US" dirty="0" smtClean="0"/>
              <a:t> </a:t>
            </a:r>
            <a:r>
              <a:rPr lang="en-US" altLang="ko-KR" dirty="0"/>
              <a:t>(score </a:t>
            </a:r>
            <a:r>
              <a:rPr lang="en-US" altLang="ko-KR" dirty="0" smtClean="0"/>
              <a:t>+ </a:t>
            </a:r>
            <a:r>
              <a:rPr lang="en-US" altLang="ko-KR" dirty="0"/>
              <a:t>1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배열의 </a:t>
            </a:r>
            <a:r>
              <a:rPr lang="ko-KR" altLang="en-US" dirty="0"/>
              <a:t>두 번째 원소의 </a:t>
            </a:r>
            <a:r>
              <a:rPr lang="ko-KR" altLang="en-US" dirty="0" err="1" smtClean="0"/>
              <a:t>주소값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일반화하면 </a:t>
            </a:r>
            <a:r>
              <a:rPr lang="en-US" altLang="ko-KR" dirty="0"/>
              <a:t>(score </a:t>
            </a:r>
            <a:r>
              <a:rPr lang="en-US" altLang="ko-KR" dirty="0" smtClean="0"/>
              <a:t>+ 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배열의 </a:t>
            </a:r>
            <a:r>
              <a:rPr lang="en-US" altLang="ko-KR" dirty="0" smtClean="0"/>
              <a:t>(I + 1</a:t>
            </a:r>
            <a:r>
              <a:rPr lang="en-US" altLang="ko-KR" dirty="0"/>
              <a:t>)</a:t>
            </a:r>
            <a:r>
              <a:rPr lang="ko-KR" altLang="en-US" dirty="0"/>
              <a:t>번째 원소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r>
              <a:rPr lang="ko-KR" altLang="en-US" dirty="0" smtClean="0"/>
              <a:t>간접연산자로 </a:t>
            </a:r>
            <a:r>
              <a:rPr lang="ko-KR" altLang="en-US" dirty="0"/>
              <a:t>사용한 *</a:t>
            </a:r>
            <a:r>
              <a:rPr lang="en-US" altLang="ko-KR" dirty="0"/>
              <a:t>(score </a:t>
            </a:r>
            <a:r>
              <a:rPr lang="en-US" altLang="ko-KR" dirty="0" smtClean="0"/>
              <a:t>+ 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배열의 </a:t>
            </a:r>
            <a:r>
              <a:rPr lang="en-US" altLang="ko-KR" dirty="0"/>
              <a:t>(</a:t>
            </a:r>
            <a:r>
              <a:rPr lang="en-US" altLang="ko-KR" dirty="0" smtClean="0"/>
              <a:t>i+1</a:t>
            </a:r>
            <a:r>
              <a:rPr lang="en-US" altLang="ko-KR" dirty="0"/>
              <a:t>) </a:t>
            </a:r>
            <a:r>
              <a:rPr lang="ko-KR" altLang="en-US" dirty="0"/>
              <a:t>번째 </a:t>
            </a:r>
            <a:r>
              <a:rPr lang="ko-KR" altLang="en-US" dirty="0" err="1"/>
              <a:t>원소값으로</a:t>
            </a:r>
            <a:r>
              <a:rPr lang="ko-KR" altLang="en-US" dirty="0"/>
              <a:t> </a:t>
            </a:r>
            <a:r>
              <a:rPr lang="en-US" altLang="ko-KR" dirty="0"/>
              <a:t>score[</a:t>
            </a:r>
            <a:r>
              <a:rPr lang="en-US" altLang="ko-KR" dirty="0" err="1"/>
              <a:t>i</a:t>
            </a:r>
            <a:r>
              <a:rPr lang="en-US" altLang="ko-KR" dirty="0" smtClean="0"/>
              <a:t>]</a:t>
            </a:r>
            <a:r>
              <a:rPr lang="ko-KR" altLang="en-US" dirty="0" smtClean="0"/>
              <a:t>와 동일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배열이름을</a:t>
            </a:r>
            <a:r>
              <a:rPr lang="ko-KR" altLang="en-US" dirty="0"/>
              <a:t> 이용한 참조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108" y="3640015"/>
            <a:ext cx="4705982" cy="30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1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배열원소의</a:t>
            </a:r>
            <a:r>
              <a:rPr lang="ko-KR" altLang="en-US" dirty="0"/>
              <a:t>	주소와 내용 값의 다양한 접근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원소의 </a:t>
            </a:r>
            <a:r>
              <a:rPr lang="ko-KR" altLang="en-US" dirty="0"/>
              <a:t>주소와 다양한 접근 방법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26" y="1650137"/>
            <a:ext cx="6854063" cy="20477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03" y="3890574"/>
            <a:ext cx="6777907" cy="259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5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</a:t>
            </a:r>
            <a:r>
              <a:rPr lang="en-US" altLang="ko-KR" dirty="0"/>
              <a:t>++, </a:t>
            </a:r>
            <a:r>
              <a:rPr lang="en-US" altLang="ko-KR" dirty="0" smtClean="0"/>
              <a:t>--p </a:t>
            </a:r>
          </a:p>
          <a:p>
            <a:pPr lvl="1"/>
            <a:r>
              <a:rPr lang="en-US" altLang="ko-KR" dirty="0" smtClean="0"/>
              <a:t>p</a:t>
            </a:r>
            <a:r>
              <a:rPr lang="ko-KR" altLang="en-US" dirty="0"/>
              <a:t>가 가리키는 변수의 주소에서 </a:t>
            </a:r>
            <a:r>
              <a:rPr lang="ko-KR" altLang="en-US" dirty="0" smtClean="0"/>
              <a:t>다음이나 </a:t>
            </a:r>
            <a:r>
              <a:rPr lang="ko-KR" altLang="en-US" dirty="0"/>
              <a:t>이전 저장 공간의 주소로 </a:t>
            </a:r>
            <a:r>
              <a:rPr lang="ko-KR" altLang="en-US" dirty="0" smtClean="0"/>
              <a:t>수정 가능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연산식</a:t>
            </a:r>
            <a:r>
              <a:rPr lang="ko-KR" altLang="en-US" dirty="0" smtClean="0"/>
              <a:t> </a:t>
            </a:r>
            <a:r>
              <a:rPr lang="ko-KR" altLang="en-US" dirty="0"/>
              <a:t>*</a:t>
            </a:r>
            <a:r>
              <a:rPr lang="en-US" altLang="ko-KR" dirty="0"/>
              <a:t>p++</a:t>
            </a:r>
            <a:r>
              <a:rPr lang="ko-KR" altLang="en-US" dirty="0"/>
              <a:t>는 *</a:t>
            </a:r>
            <a:r>
              <a:rPr lang="en-US" altLang="ko-KR" dirty="0"/>
              <a:t>(p++)</a:t>
            </a:r>
            <a:r>
              <a:rPr lang="ko-KR" altLang="en-US" dirty="0"/>
              <a:t>를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/>
            <a:r>
              <a:rPr lang="en-US" altLang="ko-KR" dirty="0"/>
              <a:t>p</a:t>
            </a:r>
            <a:r>
              <a:rPr lang="ko-KR" altLang="en-US" dirty="0"/>
              <a:t>가 원래 가리키는 값인 첫 번째 배열의 저장 값 참조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증가연산자</a:t>
            </a:r>
            <a:r>
              <a:rPr lang="ko-KR" altLang="en-US" dirty="0" smtClean="0"/>
              <a:t> </a:t>
            </a:r>
            <a:r>
              <a:rPr lang="en-US" altLang="ko-KR" dirty="0"/>
              <a:t>p++</a:t>
            </a:r>
            <a:r>
              <a:rPr lang="ko-KR" altLang="en-US" dirty="0"/>
              <a:t>에 의해 </a:t>
            </a:r>
            <a:r>
              <a:rPr lang="en-US" altLang="ko-KR" dirty="0"/>
              <a:t>p</a:t>
            </a:r>
            <a:r>
              <a:rPr lang="ko-KR" altLang="en-US" dirty="0"/>
              <a:t>는 다음 </a:t>
            </a:r>
            <a:r>
              <a:rPr lang="ko-KR" altLang="en-US" dirty="0" err="1"/>
              <a:t>주소값으로</a:t>
            </a:r>
            <a:r>
              <a:rPr lang="ko-KR" altLang="en-US" dirty="0"/>
              <a:t> 저장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포인터 변수와 </a:t>
            </a:r>
            <a:r>
              <a:rPr lang="ko-KR" altLang="en-US" dirty="0" err="1"/>
              <a:t>증감연산자</a:t>
            </a:r>
            <a:r>
              <a:rPr lang="ko-KR" altLang="en-US" dirty="0"/>
              <a:t> 활용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069" y="2743571"/>
            <a:ext cx="6426437" cy="382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배열에서 </a:t>
            </a:r>
            <a:r>
              <a:rPr lang="ko-KR" altLang="en-US" dirty="0" err="1"/>
              <a:t>배열이름과</a:t>
            </a:r>
            <a:r>
              <a:rPr lang="ko-KR" altLang="en-US" dirty="0"/>
              <a:t> 포인터를 </a:t>
            </a:r>
            <a:r>
              <a:rPr lang="ko-KR" altLang="en-US" dirty="0" smtClean="0"/>
              <a:t>사용해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원소와 </a:t>
            </a:r>
            <a:r>
              <a:rPr lang="ko-KR" altLang="en-US" dirty="0" err="1"/>
              <a:t>주소값의</a:t>
            </a:r>
            <a:r>
              <a:rPr lang="ko-KR" altLang="en-US" dirty="0"/>
              <a:t> 참조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83" y="1055598"/>
            <a:ext cx="4427535" cy="37110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442" y="1290588"/>
            <a:ext cx="4345861" cy="35821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839" y="4926766"/>
            <a:ext cx="5030743" cy="187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0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이차원 </a:t>
            </a:r>
            <a:r>
              <a:rPr lang="ko-KR" altLang="ko-KR" dirty="0" smtClean="0"/>
              <a:t>배열</a:t>
            </a:r>
            <a:r>
              <a:rPr lang="en-US" altLang="ko-KR" dirty="0" smtClean="0"/>
              <a:t>, </a:t>
            </a:r>
            <a:r>
              <a:rPr lang="ko-KR" altLang="ko-KR" dirty="0" err="1" smtClean="0"/>
              <a:t>배열이름인</a:t>
            </a:r>
            <a:r>
              <a:rPr lang="en-US" altLang="ko-KR" dirty="0" smtClean="0"/>
              <a:t> </a:t>
            </a:r>
            <a:r>
              <a:rPr lang="en-US" altLang="ko-KR" dirty="0"/>
              <a:t>td</a:t>
            </a:r>
            <a:r>
              <a:rPr lang="ko-KR" altLang="ko-KR" dirty="0" smtClean="0"/>
              <a:t>는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배열을 </a:t>
            </a:r>
            <a:r>
              <a:rPr lang="ko-KR" altLang="ko-KR" dirty="0"/>
              <a:t>대표하며 상수</a:t>
            </a:r>
            <a:r>
              <a:rPr lang="en-US" altLang="ko-KR" dirty="0"/>
              <a:t> td[0]</a:t>
            </a:r>
            <a:r>
              <a:rPr lang="ko-KR" altLang="ko-KR" dirty="0"/>
              <a:t>를 가리키는 포인터 </a:t>
            </a:r>
            <a:r>
              <a:rPr lang="ko-KR" altLang="ko-KR" dirty="0" smtClean="0"/>
              <a:t>상수</a:t>
            </a:r>
            <a:endParaRPr lang="en-US" altLang="ko-KR" dirty="0" smtClean="0"/>
          </a:p>
          <a:p>
            <a:r>
              <a:rPr lang="ko-KR" altLang="ko-KR" dirty="0" smtClean="0"/>
              <a:t>그러면</a:t>
            </a:r>
            <a:r>
              <a:rPr lang="en-US" altLang="ko-KR" dirty="0" smtClean="0"/>
              <a:t> </a:t>
            </a:r>
            <a:r>
              <a:rPr lang="en-US" altLang="ko-KR" dirty="0"/>
              <a:t>td[0]</a:t>
            </a:r>
            <a:r>
              <a:rPr lang="ko-KR" altLang="ko-KR" dirty="0"/>
              <a:t>는 무엇일까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ko-KR" dirty="0" smtClean="0"/>
              <a:t>포인터 </a:t>
            </a:r>
            <a:r>
              <a:rPr lang="ko-KR" altLang="ko-KR" dirty="0"/>
              <a:t>상수</a:t>
            </a:r>
            <a:r>
              <a:rPr lang="en-US" altLang="ko-KR" dirty="0"/>
              <a:t> td[0</a:t>
            </a:r>
            <a:r>
              <a:rPr lang="en-US" altLang="ko-KR" dirty="0" smtClean="0"/>
              <a:t>]</a:t>
            </a:r>
          </a:p>
          <a:p>
            <a:pPr lvl="2"/>
            <a:r>
              <a:rPr lang="ko-KR" altLang="ko-KR" dirty="0" smtClean="0"/>
              <a:t>배열의 </a:t>
            </a:r>
            <a:r>
              <a:rPr lang="ko-KR" altLang="ko-KR" dirty="0"/>
              <a:t>첫 행을 </a:t>
            </a:r>
            <a:r>
              <a:rPr lang="ko-KR" altLang="ko-KR" dirty="0" smtClean="0"/>
              <a:t>대표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첫 </a:t>
            </a:r>
            <a:r>
              <a:rPr lang="ko-KR" altLang="ko-KR" dirty="0"/>
              <a:t>번째 원소</a:t>
            </a:r>
            <a:r>
              <a:rPr lang="en-US" altLang="ko-KR" dirty="0"/>
              <a:t> td[0][0]</a:t>
            </a:r>
            <a:r>
              <a:rPr lang="ko-KR" altLang="ko-KR" dirty="0"/>
              <a:t>의 주소 값</a:t>
            </a:r>
            <a:r>
              <a:rPr lang="en-US" altLang="ko-KR" dirty="0"/>
              <a:t> &amp;td[0][0]</a:t>
            </a:r>
            <a:r>
              <a:rPr lang="ko-KR" altLang="ko-KR" dirty="0"/>
              <a:t>을 갖는 포인터 </a:t>
            </a:r>
            <a:r>
              <a:rPr lang="ko-KR" altLang="ko-KR" dirty="0" smtClean="0"/>
              <a:t>상수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그러므로 </a:t>
            </a:r>
            <a:r>
              <a:rPr lang="ko-KR" altLang="ko-KR" dirty="0" err="1"/>
              <a:t>배열이름인</a:t>
            </a:r>
            <a:r>
              <a:rPr lang="en-US" altLang="ko-KR" dirty="0"/>
              <a:t> </a:t>
            </a:r>
            <a:r>
              <a:rPr lang="en-US" altLang="ko-KR" dirty="0" smtClean="0"/>
              <a:t>td</a:t>
            </a:r>
          </a:p>
          <a:p>
            <a:pPr lvl="2"/>
            <a:r>
              <a:rPr lang="ko-KR" altLang="ko-KR" dirty="0" smtClean="0"/>
              <a:t>포인터의 </a:t>
            </a:r>
            <a:r>
              <a:rPr lang="ko-KR" altLang="ko-KR" dirty="0"/>
              <a:t>포인터인 이중 </a:t>
            </a:r>
            <a:r>
              <a:rPr lang="ko-KR" altLang="ko-KR" dirty="0" smtClean="0"/>
              <a:t>포인터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td+1</a:t>
            </a:r>
            <a:r>
              <a:rPr lang="ko-KR" altLang="ko-KR" dirty="0"/>
              <a:t>은 두 번째 행을 대표하는 주소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en-US" altLang="ko-KR" dirty="0" err="1"/>
              <a:t>sizeof</a:t>
            </a:r>
            <a:r>
              <a:rPr lang="en-US" altLang="ko-KR" dirty="0"/>
              <a:t>(td[0</a:t>
            </a:r>
            <a:r>
              <a:rPr lang="en-US" altLang="ko-KR" dirty="0" smtClean="0"/>
              <a:t>]), </a:t>
            </a:r>
            <a:r>
              <a:rPr lang="en-US" altLang="ko-KR" dirty="0" err="1" smtClean="0"/>
              <a:t>sizeof</a:t>
            </a:r>
            <a:r>
              <a:rPr lang="en-US" altLang="ko-KR" dirty="0" smtClean="0"/>
              <a:t>(td[1])</a:t>
            </a:r>
          </a:p>
          <a:p>
            <a:pPr lvl="3"/>
            <a:r>
              <a:rPr lang="ko-KR" altLang="en-US" dirty="0" smtClean="0"/>
              <a:t>각각 첫 번째 행과 두 번째 행의 바이트 크기를 반환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배열이름과</a:t>
            </a:r>
            <a:r>
              <a:rPr lang="ko-KR" altLang="ko-KR" dirty="0"/>
              <a:t> 간접연산자로 참조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60" y="4605888"/>
            <a:ext cx="6992083" cy="192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5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4148" y="1161696"/>
            <a:ext cx="4664714" cy="5538042"/>
          </a:xfrm>
        </p:spPr>
        <p:txBody>
          <a:bodyPr>
            <a:normAutofit/>
          </a:bodyPr>
          <a:lstStyle/>
          <a:p>
            <a:pPr lvl="0"/>
            <a:r>
              <a:rPr lang="en-US" altLang="ko-KR" dirty="0" smtClean="0"/>
              <a:t>td[1]</a:t>
            </a:r>
          </a:p>
          <a:p>
            <a:pPr lvl="1"/>
            <a:r>
              <a:rPr lang="ko-KR" altLang="ko-KR" dirty="0" smtClean="0"/>
              <a:t>두 </a:t>
            </a:r>
            <a:r>
              <a:rPr lang="ko-KR" altLang="ko-KR" dirty="0"/>
              <a:t>번째 행의 첫 원소의 </a:t>
            </a:r>
            <a:r>
              <a:rPr lang="ko-KR" altLang="ko-KR" dirty="0" smtClean="0"/>
              <a:t>주소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*</a:t>
            </a:r>
            <a:r>
              <a:rPr lang="en-US" altLang="ko-KR" dirty="0"/>
              <a:t>td[1]</a:t>
            </a:r>
            <a:r>
              <a:rPr lang="ko-KR" altLang="ko-KR" dirty="0"/>
              <a:t>로</a:t>
            </a:r>
            <a:r>
              <a:rPr lang="en-US" altLang="ko-KR" dirty="0"/>
              <a:t> td[1][0]</a:t>
            </a:r>
            <a:r>
              <a:rPr lang="ko-KR" altLang="ko-KR" dirty="0"/>
              <a:t>를 </a:t>
            </a:r>
            <a:r>
              <a:rPr lang="ko-KR" altLang="ko-KR" dirty="0" smtClean="0"/>
              <a:t>참조</a:t>
            </a:r>
            <a:r>
              <a:rPr lang="en-US" altLang="ko-KR" dirty="0" smtClean="0"/>
              <a:t> </a:t>
            </a:r>
            <a:endParaRPr lang="ko-KR" altLang="ko-KR" dirty="0"/>
          </a:p>
          <a:p>
            <a:pPr lvl="0"/>
            <a:r>
              <a:rPr lang="en-US" altLang="ko-KR" dirty="0"/>
              <a:t>*</a:t>
            </a:r>
            <a:r>
              <a:rPr lang="en-US" altLang="ko-KR" dirty="0" smtClean="0"/>
              <a:t>td</a:t>
            </a:r>
          </a:p>
          <a:p>
            <a:pPr lvl="1"/>
            <a:r>
              <a:rPr lang="en-US" altLang="ko-KR" dirty="0" smtClean="0"/>
              <a:t>td[0</a:t>
            </a:r>
            <a:r>
              <a:rPr lang="en-US" altLang="ko-KR" dirty="0"/>
              <a:t>]</a:t>
            </a:r>
            <a:r>
              <a:rPr lang="ko-KR" altLang="ko-KR" dirty="0" smtClean="0"/>
              <a:t>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첫 </a:t>
            </a:r>
            <a:r>
              <a:rPr lang="ko-KR" altLang="ko-KR" dirty="0"/>
              <a:t>번째 행의 </a:t>
            </a:r>
            <a:r>
              <a:rPr lang="ko-KR" altLang="ko-KR" dirty="0"/>
              <a:t>일차원</a:t>
            </a:r>
            <a:r>
              <a:rPr lang="ko-KR" altLang="ko-KR" dirty="0"/>
              <a:t> 배열을 </a:t>
            </a:r>
            <a:r>
              <a:rPr lang="ko-KR" altLang="ko-KR" dirty="0" smtClean="0"/>
              <a:t>의미</a:t>
            </a:r>
            <a:endParaRPr lang="en-US" altLang="ko-KR" dirty="0" smtClean="0"/>
          </a:p>
          <a:p>
            <a:r>
              <a:rPr lang="en-US" altLang="ko-KR" dirty="0" smtClean="0"/>
              <a:t>*td+1</a:t>
            </a:r>
          </a:p>
          <a:p>
            <a:pPr lvl="1"/>
            <a:r>
              <a:rPr lang="ko-KR" altLang="ko-KR" dirty="0" smtClean="0"/>
              <a:t>그 </a:t>
            </a:r>
            <a:r>
              <a:rPr lang="ko-KR" altLang="ko-KR" dirty="0"/>
              <a:t>다음 원소의 주소 </a:t>
            </a:r>
            <a:r>
              <a:rPr lang="ko-KR" altLang="ko-KR" dirty="0" smtClean="0"/>
              <a:t>값</a:t>
            </a:r>
            <a:endParaRPr lang="en-US" altLang="ko-KR" dirty="0" smtClean="0"/>
          </a:p>
          <a:p>
            <a:r>
              <a:rPr lang="ko-KR" altLang="ko-KR" dirty="0" smtClean="0"/>
              <a:t>그러므로 </a:t>
            </a:r>
            <a:r>
              <a:rPr lang="en-US" altLang="ko-KR" dirty="0"/>
              <a:t>*</a:t>
            </a:r>
            <a:r>
              <a:rPr lang="en-US" altLang="ko-KR" dirty="0" err="1" smtClean="0"/>
              <a:t>td+i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배열의 </a:t>
            </a:r>
            <a:r>
              <a:rPr lang="en-US" altLang="ko-KR" dirty="0"/>
              <a:t>(i+1)</a:t>
            </a:r>
            <a:r>
              <a:rPr lang="ko-KR" altLang="ko-KR" dirty="0"/>
              <a:t>번째 원소의 주소 </a:t>
            </a:r>
            <a:r>
              <a:rPr lang="ko-KR" altLang="ko-KR" dirty="0" smtClean="0"/>
              <a:t>값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*(*</a:t>
            </a:r>
            <a:r>
              <a:rPr lang="en-US" altLang="ko-KR" dirty="0"/>
              <a:t>td + 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ko-KR" dirty="0" smtClean="0"/>
              <a:t>원소의 </a:t>
            </a:r>
            <a:r>
              <a:rPr lang="ko-KR" altLang="ko-KR" dirty="0"/>
              <a:t>저장 </a:t>
            </a:r>
            <a:r>
              <a:rPr lang="ko-KR" altLang="ko-KR" dirty="0" smtClean="0"/>
              <a:t>값</a:t>
            </a:r>
            <a:r>
              <a:rPr lang="en-US" altLang="ko-KR" dirty="0" smtClean="0"/>
              <a:t> </a:t>
            </a:r>
            <a:endParaRPr lang="ko-KR" altLang="ko-KR" dirty="0"/>
          </a:p>
          <a:p>
            <a:r>
              <a:rPr lang="en-US" altLang="ko-KR" dirty="0"/>
              <a:t>**td = 10; 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첫번째 </a:t>
            </a:r>
            <a:r>
              <a:rPr lang="ko-KR" altLang="ko-KR" dirty="0"/>
              <a:t>원소</a:t>
            </a:r>
            <a:r>
              <a:rPr lang="en-US" altLang="ko-KR" dirty="0"/>
              <a:t> td[0][0]</a:t>
            </a:r>
            <a:r>
              <a:rPr lang="ko-KR" altLang="ko-KR" dirty="0"/>
              <a:t>의 </a:t>
            </a:r>
            <a:r>
              <a:rPr lang="ko-KR" altLang="ko-KR" dirty="0" smtClean="0"/>
              <a:t>값을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10</a:t>
            </a:r>
            <a:r>
              <a:rPr lang="ko-KR" altLang="ko-KR" dirty="0"/>
              <a:t>으로 </a:t>
            </a:r>
            <a:r>
              <a:rPr lang="ko-KR" altLang="ko-KR" dirty="0" smtClean="0"/>
              <a:t>수</a:t>
            </a:r>
            <a:r>
              <a:rPr lang="ko-KR" altLang="en-US" dirty="0" smtClean="0"/>
              <a:t>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td</a:t>
            </a:r>
            <a:r>
              <a:rPr lang="ko-KR" altLang="ko-KR" dirty="0"/>
              <a:t>가 이중 </a:t>
            </a:r>
            <a:r>
              <a:rPr lang="ko-KR" altLang="ko-KR" dirty="0" smtClean="0"/>
              <a:t>포인터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*(*</a:t>
            </a:r>
            <a:r>
              <a:rPr lang="en-US" altLang="ko-KR" dirty="0"/>
              <a:t>td + 0)</a:t>
            </a:r>
            <a:r>
              <a:rPr lang="ko-KR" altLang="ko-KR" dirty="0"/>
              <a:t>으로 간접연산자</a:t>
            </a:r>
            <a:r>
              <a:rPr lang="en-US" altLang="ko-KR" dirty="0"/>
              <a:t> *</a:t>
            </a:r>
            <a:r>
              <a:rPr lang="ko-KR" altLang="ko-KR" dirty="0" smtClean="0"/>
              <a:t>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</a:t>
            </a:r>
            <a:r>
              <a:rPr lang="ko-KR" altLang="ko-KR" dirty="0"/>
              <a:t>개 </a:t>
            </a:r>
            <a:r>
              <a:rPr lang="ko-KR" altLang="ko-KR" dirty="0" smtClean="0"/>
              <a:t>필요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배열에서 </a:t>
            </a:r>
            <a:r>
              <a:rPr lang="ko-KR" altLang="en-US" dirty="0" err="1"/>
              <a:t>배열이름과</a:t>
            </a:r>
            <a:r>
              <a:rPr lang="ko-KR" altLang="en-US" dirty="0"/>
              <a:t> 포인터를 </a:t>
            </a:r>
            <a:r>
              <a:rPr lang="ko-KR" altLang="en-US" dirty="0" smtClean="0"/>
              <a:t>사용한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원소와 </a:t>
            </a:r>
            <a:r>
              <a:rPr lang="ko-KR" altLang="en-US" dirty="0" err="1"/>
              <a:t>주소값의</a:t>
            </a:r>
            <a:r>
              <a:rPr lang="ko-KR" altLang="en-US" dirty="0"/>
              <a:t> 참조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713" y="664150"/>
            <a:ext cx="4403943" cy="611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1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016D7B-2412-4F29-8077-A352A1C088F9}"/>
              </a:ext>
            </a:extLst>
          </p:cNvPr>
          <p:cNvSpPr/>
          <p:nvPr/>
        </p:nvSpPr>
        <p:spPr>
          <a:xfrm>
            <a:off x="0" y="0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D23B1-CEA1-4BF9-9964-3D71317A19A3}"/>
              </a:ext>
            </a:extLst>
          </p:cNvPr>
          <p:cNvSpPr txBox="1"/>
          <p:nvPr/>
        </p:nvSpPr>
        <p:spPr>
          <a:xfrm>
            <a:off x="400595" y="23077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단원 목표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9B2ADD-9AB3-4431-9C3A-A20CE3A1DC38}"/>
              </a:ext>
            </a:extLst>
          </p:cNvPr>
          <p:cNvSpPr/>
          <p:nvPr/>
        </p:nvSpPr>
        <p:spPr>
          <a:xfrm>
            <a:off x="130628" y="1306286"/>
            <a:ext cx="8847909" cy="53209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177" y="530352"/>
            <a:ext cx="4495509" cy="597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err="1" smtClean="0"/>
              <a:t>일차원</a:t>
            </a:r>
            <a:r>
              <a:rPr lang="ko-KR" altLang="ko-KR" dirty="0" smtClean="0"/>
              <a:t> </a:t>
            </a:r>
            <a:r>
              <a:rPr lang="ko-KR" altLang="ko-KR" dirty="0"/>
              <a:t>배열</a:t>
            </a:r>
            <a:r>
              <a:rPr lang="en-US" altLang="ko-KR" dirty="0"/>
              <a:t> int a[]</a:t>
            </a:r>
            <a:r>
              <a:rPr lang="ko-KR" altLang="ko-KR" dirty="0"/>
              <a:t>의 </a:t>
            </a:r>
            <a:r>
              <a:rPr lang="ko-KR" altLang="ko-KR" dirty="0" smtClean="0"/>
              <a:t>주소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int *)</a:t>
            </a:r>
            <a:r>
              <a:rPr lang="ko-KR" altLang="ko-KR" dirty="0"/>
              <a:t>인 포인터 변수에 </a:t>
            </a:r>
            <a:r>
              <a:rPr lang="ko-KR" altLang="ko-KR" dirty="0" smtClean="0"/>
              <a:t>저장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 </a:t>
            </a:r>
          </a:p>
          <a:p>
            <a:r>
              <a:rPr lang="ko-KR" altLang="ko-KR" dirty="0" smtClean="0"/>
              <a:t>문장</a:t>
            </a:r>
            <a:r>
              <a:rPr lang="en-US" altLang="ko-KR" dirty="0" smtClean="0"/>
              <a:t> </a:t>
            </a:r>
            <a:r>
              <a:rPr lang="en-US" altLang="ko-KR" dirty="0" err="1"/>
              <a:t>int</a:t>
            </a:r>
            <a:r>
              <a:rPr lang="en-US" altLang="ko-KR" dirty="0"/>
              <a:t> (*</a:t>
            </a:r>
            <a:r>
              <a:rPr lang="en-US" altLang="ko-KR" dirty="0" err="1"/>
              <a:t>ptr</a:t>
            </a:r>
            <a:r>
              <a:rPr lang="en-US" altLang="ko-KR" dirty="0"/>
              <a:t>)[4];</a:t>
            </a:r>
            <a:r>
              <a:rPr lang="ko-KR" altLang="ko-KR" dirty="0"/>
              <a:t>로 </a:t>
            </a:r>
            <a:r>
              <a:rPr lang="ko-KR" altLang="ko-KR" dirty="0" smtClean="0"/>
              <a:t>선언</a:t>
            </a:r>
            <a:endParaRPr lang="en-US" altLang="ko-KR" dirty="0" smtClean="0"/>
          </a:p>
          <a:p>
            <a:pPr lvl="1"/>
            <a:r>
              <a:rPr lang="ko-KR" altLang="ko-KR" dirty="0"/>
              <a:t>배열 포인터</a:t>
            </a:r>
            <a:r>
              <a:rPr lang="en-US" altLang="ko-KR" dirty="0"/>
              <a:t>(pointer to array) </a:t>
            </a:r>
            <a:r>
              <a:rPr lang="ko-KR" altLang="ko-KR" dirty="0"/>
              <a:t>변수</a:t>
            </a:r>
            <a:r>
              <a:rPr lang="en-US" altLang="ko-KR" dirty="0"/>
              <a:t> </a:t>
            </a:r>
            <a:r>
              <a:rPr lang="en-US" altLang="ko-KR" dirty="0" err="1" smtClean="0"/>
              <a:t>ptr</a:t>
            </a:r>
            <a:endParaRPr lang="en-US" altLang="ko-KR" dirty="0" smtClean="0"/>
          </a:p>
          <a:p>
            <a:pPr lvl="2"/>
            <a:r>
              <a:rPr lang="ko-KR" altLang="en-US" dirty="0"/>
              <a:t>괄호 </a:t>
            </a:r>
            <a:r>
              <a:rPr lang="en-US" altLang="ko-KR" dirty="0"/>
              <a:t>(*</a:t>
            </a:r>
            <a:r>
              <a:rPr lang="en-US" altLang="ko-KR" dirty="0" err="1" smtClean="0"/>
              <a:t>ptr</a:t>
            </a:r>
            <a:r>
              <a:rPr lang="en-US" altLang="ko-KR" dirty="0" smtClean="0"/>
              <a:t>)</a:t>
            </a:r>
            <a:r>
              <a:rPr lang="ko-KR" altLang="en-US" dirty="0"/>
              <a:t>은 반드시 필요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열이</a:t>
            </a:r>
            <a:r>
              <a:rPr lang="en-US" altLang="ko-KR" dirty="0" smtClean="0"/>
              <a:t> </a:t>
            </a:r>
            <a:r>
              <a:rPr lang="en-US" altLang="ko-KR" dirty="0"/>
              <a:t>4</a:t>
            </a:r>
            <a:r>
              <a:rPr lang="ko-KR" altLang="ko-KR" dirty="0"/>
              <a:t>인 이차원 배열</a:t>
            </a:r>
            <a:r>
              <a:rPr lang="en-US" altLang="ko-KR" dirty="0"/>
              <a:t> ary[][4]</a:t>
            </a:r>
            <a:r>
              <a:rPr lang="ko-KR" altLang="ko-KR" dirty="0"/>
              <a:t>의 </a:t>
            </a:r>
            <a:r>
              <a:rPr lang="ko-KR" altLang="ko-KR" dirty="0" smtClean="0"/>
              <a:t>주소 저장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대괄호 </a:t>
            </a:r>
            <a:r>
              <a:rPr lang="ko-KR" altLang="ko-KR" dirty="0"/>
              <a:t>사이의</a:t>
            </a:r>
            <a:r>
              <a:rPr lang="en-US" altLang="ko-KR" dirty="0"/>
              <a:t> 4</a:t>
            </a:r>
            <a:r>
              <a:rPr lang="ko-KR" altLang="ko-KR" dirty="0"/>
              <a:t>는 포인터가 가리키는 이차원 배열에서의 열 </a:t>
            </a:r>
            <a:r>
              <a:rPr lang="ko-KR" altLang="ko-KR" dirty="0" smtClean="0"/>
              <a:t>크기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이차원 </a:t>
            </a:r>
            <a:r>
              <a:rPr lang="ko-KR" altLang="ko-KR" dirty="0"/>
              <a:t>배열의 주소를 저장하는 포인터 변수는 열 크기에 따라 변수 선언이 </a:t>
            </a:r>
            <a:r>
              <a:rPr lang="ko-KR" altLang="ko-KR" dirty="0" smtClean="0"/>
              <a:t>달라</a:t>
            </a:r>
            <a:r>
              <a:rPr lang="ko-KR" altLang="en-US" dirty="0" smtClean="0"/>
              <a:t>짐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ko-KR" dirty="0"/>
              <a:t>차원 배열 포인터 선언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56" y="4013321"/>
            <a:ext cx="6912357" cy="207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3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smtClean="0"/>
              <a:t>열이 </a:t>
            </a:r>
            <a:r>
              <a:rPr lang="en-US" altLang="ko-KR" dirty="0"/>
              <a:t>4</a:t>
            </a:r>
            <a:r>
              <a:rPr lang="ko-KR" altLang="ko-KR" dirty="0"/>
              <a:t>인 이차원 배열 포인터</a:t>
            </a:r>
            <a:r>
              <a:rPr lang="en-US" altLang="ko-KR" dirty="0"/>
              <a:t> p</a:t>
            </a:r>
            <a:r>
              <a:rPr lang="ko-KR" altLang="ko-KR" dirty="0"/>
              <a:t>는 배열 첫 원소의 주소 </a:t>
            </a:r>
            <a:r>
              <a:rPr lang="ko-KR" altLang="ko-KR" dirty="0" smtClean="0"/>
              <a:t>값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배열 </a:t>
            </a:r>
            <a:r>
              <a:rPr lang="ko-KR" altLang="ko-KR" dirty="0"/>
              <a:t>첫 원소를 참조하려면</a:t>
            </a:r>
            <a:r>
              <a:rPr lang="en-US" altLang="ko-KR" dirty="0"/>
              <a:t> **p</a:t>
            </a:r>
            <a:r>
              <a:rPr lang="ko-KR" altLang="ko-KR" dirty="0"/>
              <a:t>를 이용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ko-KR" dirty="0" smtClean="0"/>
              <a:t>차원 </a:t>
            </a:r>
            <a:r>
              <a:rPr lang="ko-KR" altLang="ko-KR" dirty="0"/>
              <a:t>배열 포인터 선언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54" y="1942070"/>
            <a:ext cx="6167359" cy="467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4207516" cy="5326652"/>
          </a:xfrm>
        </p:spPr>
        <p:txBody>
          <a:bodyPr>
            <a:normAutofit/>
          </a:bodyPr>
          <a:lstStyle/>
          <a:p>
            <a:r>
              <a:rPr lang="ko-KR" altLang="ko-KR" dirty="0"/>
              <a:t>이차원 </a:t>
            </a:r>
            <a:r>
              <a:rPr lang="ko-KR" altLang="ko-KR" dirty="0" smtClean="0"/>
              <a:t>배열 </a:t>
            </a:r>
            <a:r>
              <a:rPr lang="ko-KR" altLang="ko-KR" dirty="0" err="1" smtClean="0"/>
              <a:t>배열이름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ary</a:t>
            </a:r>
            <a:r>
              <a:rPr lang="ko-KR" altLang="en-US" dirty="0" smtClean="0"/>
              <a:t>와</a:t>
            </a:r>
            <a:r>
              <a:rPr lang="ko-KR" altLang="ko-KR" dirty="0" smtClean="0"/>
              <a:t> </a:t>
            </a:r>
            <a:r>
              <a:rPr lang="ko-KR" altLang="ko-KR" dirty="0"/>
              <a:t>배열 </a:t>
            </a:r>
            <a:r>
              <a:rPr lang="ko-KR" altLang="ko-KR" dirty="0" smtClean="0"/>
              <a:t>포인터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ptr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연산자</a:t>
            </a:r>
            <a:r>
              <a:rPr lang="en-US" altLang="ko-KR" dirty="0" smtClean="0"/>
              <a:t> </a:t>
            </a:r>
            <a:r>
              <a:rPr lang="en-US" altLang="ko-KR" dirty="0"/>
              <a:t>sizeoof </a:t>
            </a:r>
            <a:r>
              <a:rPr lang="ko-KR" altLang="ko-KR" dirty="0"/>
              <a:t>결과 값은 서로 </a:t>
            </a:r>
            <a:r>
              <a:rPr lang="ko-KR" altLang="ko-KR" dirty="0" smtClean="0"/>
              <a:t>다</a:t>
            </a:r>
            <a:r>
              <a:rPr lang="ko-KR" altLang="en-US" dirty="0" smtClean="0"/>
              <a:t>름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즉 </a:t>
            </a:r>
            <a:r>
              <a:rPr lang="en-US" altLang="ko-KR" dirty="0"/>
              <a:t>sizeof(a)</a:t>
            </a:r>
            <a:r>
              <a:rPr lang="ko-KR" altLang="ko-KR" dirty="0"/>
              <a:t>는 배열의 총 크기인 </a:t>
            </a:r>
            <a:r>
              <a:rPr lang="en-US" altLang="ko-KR" dirty="0"/>
              <a:t>48 = (4*3*4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 smtClean="0"/>
              <a:t>sizeof</a:t>
            </a:r>
            <a:r>
              <a:rPr lang="en-US" altLang="ko-KR" dirty="0" smtClean="0"/>
              <a:t>(p</a:t>
            </a:r>
            <a:r>
              <a:rPr lang="en-US" altLang="ko-KR" dirty="0"/>
              <a:t>)</a:t>
            </a:r>
            <a:r>
              <a:rPr lang="ko-KR" altLang="ko-KR" dirty="0"/>
              <a:t>는 단순히 포인터의 크기인 </a:t>
            </a:r>
            <a:r>
              <a:rPr lang="en-US" altLang="ko-KR" dirty="0"/>
              <a:t>8(64</a:t>
            </a:r>
            <a:r>
              <a:rPr lang="ko-KR" altLang="ko-KR" dirty="0"/>
              <a:t>비트 시스템인 경우</a:t>
            </a:r>
            <a:r>
              <a:rPr lang="en-US" altLang="ko-KR" dirty="0" smtClean="0"/>
              <a:t>)</a:t>
            </a:r>
            <a:endParaRPr lang="ko-KR" altLang="ko-KR" dirty="0"/>
          </a:p>
          <a:p>
            <a:pPr lvl="0"/>
            <a:r>
              <a:rPr lang="ko-KR" altLang="ko-KR" dirty="0"/>
              <a:t>연산식</a:t>
            </a:r>
            <a:r>
              <a:rPr lang="ko-KR" altLang="ko-KR" dirty="0"/>
              <a:t> </a:t>
            </a:r>
            <a:r>
              <a:rPr lang="en-US" altLang="ko-KR" dirty="0"/>
              <a:t>*( p[</a:t>
            </a:r>
            <a:r>
              <a:rPr lang="en-US" altLang="ko-KR" dirty="0" err="1"/>
              <a:t>i</a:t>
            </a:r>
            <a:r>
              <a:rPr lang="en-US" altLang="ko-KR" dirty="0"/>
              <a:t>] + j 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i+1) </a:t>
            </a:r>
            <a:r>
              <a:rPr lang="ko-KR" altLang="ko-KR" dirty="0"/>
              <a:t>행</a:t>
            </a:r>
            <a:r>
              <a:rPr lang="en-US" altLang="ko-KR" dirty="0"/>
              <a:t>, (j+1)</a:t>
            </a:r>
            <a:r>
              <a:rPr lang="ko-KR" altLang="ko-KR" dirty="0" smtClean="0"/>
              <a:t>열 원소 참조</a:t>
            </a:r>
            <a:endParaRPr lang="ko-KR" altLang="ko-KR" dirty="0"/>
          </a:p>
          <a:p>
            <a:pPr lvl="0"/>
            <a:r>
              <a:rPr lang="ko-KR" altLang="ko-KR" dirty="0"/>
              <a:t>연산식</a:t>
            </a:r>
            <a:r>
              <a:rPr lang="ko-KR" altLang="ko-KR" dirty="0"/>
              <a:t> </a:t>
            </a:r>
            <a:r>
              <a:rPr lang="en-US" altLang="ko-KR" dirty="0"/>
              <a:t>*( *(p + </a:t>
            </a:r>
            <a:r>
              <a:rPr lang="en-US" altLang="ko-KR" dirty="0" err="1"/>
              <a:t>i</a:t>
            </a:r>
            <a:r>
              <a:rPr lang="en-US" altLang="ko-KR" dirty="0"/>
              <a:t>) + j 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i+1) </a:t>
            </a:r>
            <a:r>
              <a:rPr lang="ko-KR" altLang="ko-KR" dirty="0"/>
              <a:t>행</a:t>
            </a:r>
            <a:r>
              <a:rPr lang="en-US" altLang="ko-KR" dirty="0"/>
              <a:t>, (j+1)</a:t>
            </a:r>
            <a:r>
              <a:rPr lang="ko-KR" altLang="ko-KR" dirty="0" smtClean="0"/>
              <a:t>열 원소 참조</a:t>
            </a:r>
            <a:endParaRPr lang="ko-KR" altLang="ko-KR" dirty="0"/>
          </a:p>
          <a:p>
            <a:r>
              <a:rPr lang="ko-KR" altLang="ko-KR" dirty="0"/>
              <a:t>연산식</a:t>
            </a:r>
            <a:r>
              <a:rPr lang="en-US" altLang="ko-KR" dirty="0"/>
              <a:t> **p</a:t>
            </a:r>
            <a:r>
              <a:rPr lang="en-US" altLang="ko-KR" dirty="0" smtClean="0"/>
              <a:t>++</a:t>
            </a:r>
          </a:p>
          <a:p>
            <a:pPr lvl="1"/>
            <a:r>
              <a:rPr lang="ko-KR" altLang="ko-KR" dirty="0" smtClean="0"/>
              <a:t>연산 </a:t>
            </a:r>
            <a:r>
              <a:rPr lang="ko-KR" altLang="ko-KR" dirty="0"/>
              <a:t>우선순위에 따라</a:t>
            </a:r>
            <a:r>
              <a:rPr lang="en-US" altLang="ko-KR" dirty="0"/>
              <a:t> **(p</a:t>
            </a:r>
            <a:r>
              <a:rPr lang="en-US" altLang="ko-KR" dirty="0" smtClean="0"/>
              <a:t>++)</a:t>
            </a:r>
          </a:p>
          <a:p>
            <a:pPr lvl="1"/>
            <a:r>
              <a:rPr lang="ko-KR" altLang="ko-KR" dirty="0" smtClean="0"/>
              <a:t>현재 </a:t>
            </a:r>
            <a:r>
              <a:rPr lang="ko-KR" altLang="ko-KR" dirty="0"/>
              <a:t>포인터가 가리키는 원소를 </a:t>
            </a:r>
            <a:r>
              <a:rPr lang="ko-KR" altLang="ko-KR" dirty="0" smtClean="0"/>
              <a:t>참조하고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</a:t>
            </a:r>
            <a:r>
              <a:rPr lang="ko-KR" altLang="ko-KR" dirty="0"/>
              <a:t>을 하나 </a:t>
            </a:r>
            <a:r>
              <a:rPr lang="ko-KR" altLang="ko-KR" dirty="0" smtClean="0"/>
              <a:t>증가시켜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다음 </a:t>
            </a:r>
            <a:r>
              <a:rPr lang="ko-KR" altLang="ko-KR" dirty="0"/>
              <a:t>행의 첫 원소를 가리키게 하는 </a:t>
            </a:r>
            <a:r>
              <a:rPr lang="ko-KR" altLang="ko-KR" dirty="0" err="1" smtClean="0"/>
              <a:t>연산식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배열을 가리키는 배열 포인터의 선언과 이용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957" y="1010368"/>
            <a:ext cx="4636572" cy="54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9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포인터 </a:t>
            </a:r>
            <a:r>
              <a:rPr lang="ko-KR" altLang="en-US" dirty="0"/>
              <a:t>배열</a:t>
            </a:r>
            <a:r>
              <a:rPr lang="en-US" altLang="ko-KR" dirty="0"/>
              <a:t>(array of pointer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주소값을</a:t>
            </a:r>
            <a:r>
              <a:rPr lang="ko-KR" altLang="en-US" dirty="0" smtClean="0"/>
              <a:t> </a:t>
            </a:r>
            <a:r>
              <a:rPr lang="ko-KR" altLang="en-US" dirty="0"/>
              <a:t>저장하는 포인터를 </a:t>
            </a:r>
            <a:r>
              <a:rPr lang="ko-KR" altLang="en-US" dirty="0" smtClean="0"/>
              <a:t>배열 원소로 </a:t>
            </a:r>
            <a:r>
              <a:rPr lang="ko-KR" altLang="en-US" dirty="0"/>
              <a:t>하는 </a:t>
            </a:r>
            <a:r>
              <a:rPr lang="ko-KR" altLang="en-US" dirty="0" smtClean="0"/>
              <a:t>배열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 </a:t>
            </a:r>
            <a:r>
              <a:rPr lang="ko-KR" altLang="en-US" dirty="0"/>
              <a:t>배열 선언에서 </a:t>
            </a:r>
            <a:r>
              <a:rPr lang="ko-KR" altLang="en-US" dirty="0" err="1"/>
              <a:t>변수이름</a:t>
            </a:r>
            <a:r>
              <a:rPr lang="ko-KR" altLang="en-US" dirty="0"/>
              <a:t> 앞에 *를 붙이면 포인터 배열 변수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r>
              <a:rPr lang="en-US" altLang="ko-KR" dirty="0" err="1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smtClean="0"/>
              <a:t>*pa[3]</a:t>
            </a:r>
          </a:p>
          <a:p>
            <a:pPr lvl="1"/>
            <a:r>
              <a:rPr lang="ko-KR" altLang="en-US" dirty="0" err="1" smtClean="0"/>
              <a:t>배열크기가</a:t>
            </a:r>
            <a:r>
              <a:rPr lang="ko-KR" altLang="en-US" dirty="0" smtClean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인 포인터 </a:t>
            </a:r>
            <a:r>
              <a:rPr lang="ko-KR" altLang="en-US" dirty="0" smtClean="0"/>
              <a:t>배열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pa[0]</a:t>
            </a:r>
          </a:p>
          <a:p>
            <a:pPr lvl="2"/>
            <a:r>
              <a:rPr lang="ko-KR" altLang="en-US" dirty="0" smtClean="0"/>
              <a:t>변수 </a:t>
            </a:r>
            <a:r>
              <a:rPr lang="en-US" altLang="ko-KR" dirty="0"/>
              <a:t>a</a:t>
            </a:r>
            <a:r>
              <a:rPr lang="ko-KR" altLang="en-US" dirty="0"/>
              <a:t>의 주소를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pa[1]:</a:t>
            </a:r>
            <a:r>
              <a:rPr lang="ko-KR" altLang="en-US" dirty="0" smtClean="0"/>
              <a:t> </a:t>
            </a:r>
            <a:r>
              <a:rPr lang="ko-KR" altLang="en-US" dirty="0"/>
              <a:t>변수 </a:t>
            </a:r>
            <a:r>
              <a:rPr lang="en-US" altLang="ko-KR" dirty="0"/>
              <a:t>b</a:t>
            </a:r>
            <a:r>
              <a:rPr lang="ko-KR" altLang="en-US" dirty="0"/>
              <a:t>의 주소를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pa[2]:</a:t>
            </a:r>
            <a:r>
              <a:rPr lang="ko-KR" altLang="en-US" dirty="0" smtClean="0"/>
              <a:t> </a:t>
            </a:r>
            <a:r>
              <a:rPr lang="ko-KR" altLang="en-US" dirty="0"/>
              <a:t>변수 </a:t>
            </a:r>
            <a:r>
              <a:rPr lang="en-US" altLang="ko-KR" dirty="0" smtClean="0"/>
              <a:t>c</a:t>
            </a:r>
            <a:r>
              <a:rPr lang="ko-KR" altLang="en-US" dirty="0" smtClean="0"/>
              <a:t>의 </a:t>
            </a:r>
            <a:r>
              <a:rPr lang="ko-KR" altLang="en-US" dirty="0"/>
              <a:t>주소를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r>
              <a:rPr lang="en-US" altLang="ko-KR" dirty="0" smtClean="0"/>
              <a:t>double </a:t>
            </a:r>
            <a:r>
              <a:rPr lang="en-US" altLang="ko-KR" dirty="0"/>
              <a:t>*</a:t>
            </a:r>
            <a:r>
              <a:rPr lang="en-US" altLang="ko-KR" dirty="0"/>
              <a:t>dary</a:t>
            </a:r>
            <a:r>
              <a:rPr lang="en-US" altLang="ko-KR" dirty="0"/>
              <a:t>[5] = {NULL</a:t>
            </a:r>
            <a:r>
              <a:rPr lang="en-US" altLang="ko-KR" dirty="0" smtClean="0"/>
              <a:t>};</a:t>
            </a:r>
          </a:p>
          <a:p>
            <a:pPr lvl="1"/>
            <a:r>
              <a:rPr lang="en-US" altLang="ko-KR" dirty="0" smtClean="0"/>
              <a:t>NULL </a:t>
            </a:r>
            <a:r>
              <a:rPr lang="ko-KR" altLang="ko-KR" dirty="0"/>
              <a:t>주소를 하나 </a:t>
            </a:r>
            <a:r>
              <a:rPr lang="ko-KR" altLang="ko-KR" dirty="0" smtClean="0"/>
              <a:t>지정</a:t>
            </a:r>
            <a:r>
              <a:rPr lang="en-US" altLang="ko-KR" dirty="0" smtClean="0"/>
              <a:t>, </a:t>
            </a:r>
            <a:r>
              <a:rPr lang="ko-KR" altLang="ko-KR" dirty="0" smtClean="0"/>
              <a:t>나머지 </a:t>
            </a:r>
            <a:r>
              <a:rPr lang="ko-KR" altLang="ko-KR" dirty="0"/>
              <a:t>모든 </a:t>
            </a:r>
            <a:r>
              <a:rPr lang="ko-KR" altLang="ko-KR" dirty="0"/>
              <a:t>배열원소에</a:t>
            </a:r>
            <a:r>
              <a:rPr lang="en-US" altLang="ko-KR" dirty="0"/>
              <a:t> NULL </a:t>
            </a:r>
            <a:r>
              <a:rPr lang="ko-KR" altLang="ko-KR" dirty="0"/>
              <a:t>주소가 </a:t>
            </a:r>
            <a:r>
              <a:rPr lang="ko-KR" altLang="ko-KR" dirty="0" smtClean="0"/>
              <a:t>지정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문장</a:t>
            </a:r>
            <a:r>
              <a:rPr lang="en-US" altLang="ko-KR" dirty="0" smtClean="0"/>
              <a:t> </a:t>
            </a:r>
            <a:r>
              <a:rPr lang="en-US" altLang="ko-KR" dirty="0"/>
              <a:t>float *</a:t>
            </a:r>
            <a:r>
              <a:rPr lang="en-US" altLang="ko-KR" dirty="0"/>
              <a:t>ptr</a:t>
            </a:r>
            <a:r>
              <a:rPr lang="en-US" altLang="ko-KR" dirty="0"/>
              <a:t>[3] = {&amp;a, &amp;b, &amp;c</a:t>
            </a:r>
            <a:r>
              <a:rPr lang="en-US" altLang="ko-KR" dirty="0" smtClean="0"/>
              <a:t>};</a:t>
            </a:r>
          </a:p>
          <a:p>
            <a:pPr lvl="2"/>
            <a:r>
              <a:rPr lang="ko-KR" altLang="ko-KR" dirty="0" smtClean="0"/>
              <a:t>변수 </a:t>
            </a:r>
            <a:r>
              <a:rPr lang="ko-KR" altLang="ko-KR" dirty="0"/>
              <a:t>주소를 하나 </a:t>
            </a:r>
            <a:r>
              <a:rPr lang="ko-KR" altLang="ko-KR" dirty="0"/>
              <a:t>하나</a:t>
            </a:r>
            <a:r>
              <a:rPr lang="ko-KR" altLang="ko-KR" dirty="0"/>
              <a:t> 직접 지정하여 </a:t>
            </a:r>
            <a:r>
              <a:rPr lang="ko-KR" altLang="ko-KR" dirty="0" smtClean="0"/>
              <a:t>저장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포인터 배열 개요와 </a:t>
            </a:r>
            <a:r>
              <a:rPr lang="ko-KR" altLang="en-US" dirty="0" smtClean="0"/>
              <a:t>선언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144" y="5256163"/>
            <a:ext cx="5225692" cy="13556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694" y="2303587"/>
            <a:ext cx="5193539" cy="15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7" y="1161696"/>
            <a:ext cx="2941424" cy="5326652"/>
          </a:xfrm>
        </p:spPr>
        <p:txBody>
          <a:bodyPr/>
          <a:lstStyle/>
          <a:p>
            <a:r>
              <a:rPr lang="ko-KR" altLang="ko-KR" dirty="0"/>
              <a:t>포인터 배열</a:t>
            </a:r>
            <a:r>
              <a:rPr lang="en-US" altLang="ko-KR" dirty="0"/>
              <a:t> </a:t>
            </a:r>
            <a:r>
              <a:rPr lang="en-US" altLang="ko-KR" dirty="0" err="1" smtClean="0"/>
              <a:t>pary</a:t>
            </a:r>
            <a:endParaRPr lang="en-US" altLang="ko-KR" dirty="0" smtClean="0"/>
          </a:p>
          <a:p>
            <a:pPr lvl="1"/>
            <a:r>
              <a:rPr lang="ko-KR" altLang="ko-KR" dirty="0" err="1" smtClean="0"/>
              <a:t>표준입력을</a:t>
            </a:r>
            <a:r>
              <a:rPr lang="ko-KR" altLang="ko-KR" dirty="0" smtClean="0"/>
              <a:t> 받아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포인터 </a:t>
            </a:r>
            <a:r>
              <a:rPr lang="ko-KR" altLang="ko-KR" dirty="0"/>
              <a:t>배열 원소들이 가리키는 변수</a:t>
            </a:r>
            <a:r>
              <a:rPr lang="en-US" altLang="ko-KR" dirty="0"/>
              <a:t> a, b, c</a:t>
            </a:r>
            <a:r>
              <a:rPr lang="ko-KR" altLang="ko-KR" dirty="0"/>
              <a:t>로 </a:t>
            </a:r>
            <a:r>
              <a:rPr lang="ko-KR" altLang="ko-KR" dirty="0" smtClean="0"/>
              <a:t>출력</a:t>
            </a:r>
            <a:endParaRPr lang="en-US" altLang="ko-KR" dirty="0" smtClean="0"/>
          </a:p>
          <a:p>
            <a:r>
              <a:rPr lang="ko-KR" altLang="ko-KR" dirty="0" err="1" smtClean="0"/>
              <a:t>반복문</a:t>
            </a:r>
            <a:r>
              <a:rPr lang="ko-KR" altLang="ko-KR" dirty="0" smtClean="0"/>
              <a:t> </a:t>
            </a:r>
            <a:r>
              <a:rPr lang="ko-KR" altLang="ko-KR" dirty="0"/>
              <a:t>내부</a:t>
            </a:r>
            <a:r>
              <a:rPr lang="en-US" altLang="ko-KR" dirty="0"/>
              <a:t> </a:t>
            </a:r>
            <a:r>
              <a:rPr lang="en-US" altLang="ko-KR" dirty="0" err="1"/>
              <a:t>scanf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pary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i</a:t>
            </a:r>
            <a:r>
              <a:rPr lang="en-US" altLang="ko-KR" dirty="0"/>
              <a:t>]</a:t>
            </a:r>
            <a:r>
              <a:rPr lang="ko-KR" altLang="ko-KR" dirty="0"/>
              <a:t>가 저장할 </a:t>
            </a:r>
            <a:r>
              <a:rPr lang="ko-KR" altLang="ko-KR" dirty="0" smtClean="0"/>
              <a:t>주소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그대로 </a:t>
            </a:r>
            <a:r>
              <a:rPr lang="ko-KR" altLang="ko-KR" dirty="0"/>
              <a:t>사용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여러 포인터를 저장하는 포인터 배열의 선언과 이용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3244368" y="870443"/>
            <a:ext cx="5626712" cy="5805928"/>
            <a:chOff x="-61180" y="214312"/>
            <a:chExt cx="9248775" cy="98169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2863" y="214312"/>
              <a:ext cx="9229725" cy="64293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1180" y="6621338"/>
              <a:ext cx="9248775" cy="340995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813682" y="1011368"/>
            <a:ext cx="2077492" cy="10772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ko-KR" altLang="ko-KR" sz="700" dirty="0"/>
              <a:t>여러 포인터를 저장하는 포인터 배열의 선언과 이용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06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8137678" cy="532665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a: </a:t>
            </a:r>
            <a:r>
              <a:rPr lang="ko-KR" altLang="ko-KR" dirty="0" smtClean="0"/>
              <a:t>열이 </a:t>
            </a:r>
            <a:r>
              <a:rPr lang="en-US" altLang="ko-KR" dirty="0"/>
              <a:t>3</a:t>
            </a:r>
            <a:r>
              <a:rPr lang="ko-KR" altLang="ko-KR" dirty="0"/>
              <a:t>인 이차원 </a:t>
            </a:r>
            <a:r>
              <a:rPr lang="ko-KR" altLang="ko-KR" dirty="0" smtClean="0"/>
              <a:t>배열</a:t>
            </a:r>
            <a:endParaRPr lang="en-US" altLang="ko-KR" dirty="0" smtClean="0"/>
          </a:p>
          <a:p>
            <a:r>
              <a:rPr lang="en-US" altLang="ko-KR" dirty="0" err="1" smtClean="0"/>
              <a:t>dp</a:t>
            </a:r>
            <a:r>
              <a:rPr lang="en-US" altLang="ko-KR" dirty="0" smtClean="0"/>
              <a:t>: </a:t>
            </a:r>
            <a:r>
              <a:rPr lang="ko-KR" altLang="ko-KR" dirty="0" smtClean="0"/>
              <a:t>이차원 </a:t>
            </a:r>
            <a:r>
              <a:rPr lang="ko-KR" altLang="ko-KR" dirty="0"/>
              <a:t>배열 </a:t>
            </a:r>
            <a:r>
              <a:rPr lang="ko-KR" altLang="ko-KR" dirty="0" smtClean="0"/>
              <a:t>포인터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배열</a:t>
            </a:r>
            <a:r>
              <a:rPr lang="en-US" altLang="ko-KR" dirty="0" smtClean="0"/>
              <a:t> </a:t>
            </a:r>
            <a:r>
              <a:rPr lang="en-US" altLang="ko-KR" dirty="0"/>
              <a:t>a</a:t>
            </a:r>
            <a:r>
              <a:rPr lang="ko-KR" altLang="ko-KR" dirty="0"/>
              <a:t>를 </a:t>
            </a:r>
            <a:r>
              <a:rPr lang="ko-KR" altLang="ko-KR" dirty="0" smtClean="0"/>
              <a:t>가리키며</a:t>
            </a:r>
            <a:endParaRPr lang="en-US" altLang="ko-KR" dirty="0" smtClean="0"/>
          </a:p>
          <a:p>
            <a:r>
              <a:rPr lang="en-US" altLang="ko-KR" dirty="0" smtClean="0"/>
              <a:t>p: </a:t>
            </a:r>
            <a:r>
              <a:rPr lang="ko-KR" altLang="en-US" dirty="0" smtClean="0"/>
              <a:t>정수 포인터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이차원 </a:t>
            </a:r>
            <a:r>
              <a:rPr lang="ko-KR" altLang="ko-KR" dirty="0"/>
              <a:t>배열 </a:t>
            </a:r>
            <a:r>
              <a:rPr lang="en-US" altLang="ko-KR" dirty="0"/>
              <a:t>2</a:t>
            </a:r>
            <a:r>
              <a:rPr lang="ko-KR" altLang="ko-KR" dirty="0"/>
              <a:t>행을 가리키는 </a:t>
            </a:r>
            <a:r>
              <a:rPr lang="ko-KR" altLang="en-US" dirty="0" smtClean="0"/>
              <a:t>포인터</a:t>
            </a:r>
            <a:r>
              <a:rPr lang="en-US" altLang="ko-KR" dirty="0" smtClean="0"/>
              <a:t> </a:t>
            </a:r>
            <a:endParaRPr lang="ko-KR" altLang="ko-KR" dirty="0"/>
          </a:p>
          <a:p>
            <a:pPr lvl="1"/>
            <a:r>
              <a:rPr lang="en-US" altLang="ko-KR" dirty="0" smtClean="0"/>
              <a:t>p</a:t>
            </a:r>
            <a:r>
              <a:rPr lang="en-US" altLang="ko-KR" dirty="0"/>
              <a:t>, p+1, p+2</a:t>
            </a:r>
            <a:r>
              <a:rPr lang="ko-KR" altLang="ko-KR" dirty="0"/>
              <a:t>가 </a:t>
            </a:r>
            <a:r>
              <a:rPr lang="en-US" altLang="ko-KR" dirty="0"/>
              <a:t>2</a:t>
            </a:r>
            <a:r>
              <a:rPr lang="ko-KR" altLang="ko-KR" dirty="0"/>
              <a:t>행의 </a:t>
            </a:r>
            <a:r>
              <a:rPr lang="en-US" altLang="ko-KR" dirty="0"/>
              <a:t>3</a:t>
            </a:r>
            <a:r>
              <a:rPr lang="ko-KR" altLang="ko-KR" dirty="0"/>
              <a:t>개 원소</a:t>
            </a:r>
            <a:r>
              <a:rPr lang="en-US" altLang="ko-KR" dirty="0"/>
              <a:t>, </a:t>
            </a:r>
            <a:r>
              <a:rPr lang="ko-KR" altLang="ko-KR" dirty="0"/>
              <a:t>각각의 </a:t>
            </a:r>
            <a:r>
              <a:rPr lang="ko-KR" altLang="ko-KR" dirty="0" smtClean="0"/>
              <a:t>주소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이차원 </a:t>
            </a:r>
            <a:r>
              <a:rPr lang="ko-KR" altLang="ko-KR" dirty="0"/>
              <a:t>배열 </a:t>
            </a:r>
            <a:r>
              <a:rPr lang="en-US" altLang="ko-KR" dirty="0"/>
              <a:t>dp</a:t>
            </a:r>
            <a:r>
              <a:rPr lang="ko-KR" altLang="ko-KR" dirty="0"/>
              <a:t>로는 </a:t>
            </a:r>
            <a:r>
              <a:rPr lang="en-US" altLang="ko-KR" dirty="0"/>
              <a:t>dp[1][0], dp[1][1], dp[1][2]</a:t>
            </a:r>
            <a:r>
              <a:rPr lang="ko-KR" altLang="ko-KR" dirty="0"/>
              <a:t>가</a:t>
            </a:r>
            <a:r>
              <a:rPr lang="en-US" altLang="ko-KR" dirty="0"/>
              <a:t> 2</a:t>
            </a:r>
            <a:r>
              <a:rPr lang="ko-KR" altLang="ko-KR" dirty="0"/>
              <a:t>행의 </a:t>
            </a:r>
            <a:r>
              <a:rPr lang="en-US" altLang="ko-KR" dirty="0"/>
              <a:t>3</a:t>
            </a:r>
            <a:r>
              <a:rPr lang="ko-KR" altLang="ko-KR" dirty="0"/>
              <a:t>개 원소 </a:t>
            </a:r>
            <a:r>
              <a:rPr lang="ko-KR" altLang="ko-KR" dirty="0" smtClean="0"/>
              <a:t>값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 2</a:t>
            </a:r>
            <a:r>
              <a:rPr lang="ko-KR" altLang="en-US" dirty="0"/>
              <a:t>차원 배열과 배열 포인터 활용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21" y="3499930"/>
            <a:ext cx="4945263" cy="31822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137" y="4015984"/>
            <a:ext cx="4498171" cy="21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4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59411" y="2616859"/>
            <a:ext cx="37994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감사합니다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69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고유한 주소</a:t>
            </a:r>
            <a:r>
              <a:rPr lang="en-US" altLang="ko-KR" dirty="0"/>
              <a:t>(address)</a:t>
            </a:r>
            <a:endParaRPr lang="ko-KR" altLang="en-US" dirty="0"/>
          </a:p>
          <a:p>
            <a:pPr lvl="1"/>
            <a:r>
              <a:rPr lang="ko-KR" altLang="ko-KR" dirty="0" smtClean="0"/>
              <a:t>메모리 </a:t>
            </a:r>
            <a:r>
              <a:rPr lang="ko-KR" altLang="ko-KR" dirty="0"/>
              <a:t>공간은 </a:t>
            </a:r>
            <a:r>
              <a:rPr lang="en-US" altLang="ko-KR" dirty="0"/>
              <a:t>8</a:t>
            </a:r>
            <a:r>
              <a:rPr lang="ko-KR" altLang="ko-KR" dirty="0"/>
              <a:t>비트인</a:t>
            </a:r>
            <a:r>
              <a:rPr lang="en-US" altLang="ko-KR" dirty="0"/>
              <a:t> 1 </a:t>
            </a:r>
            <a:r>
              <a:rPr lang="ko-KR" altLang="ko-KR" dirty="0" err="1" smtClean="0"/>
              <a:t>바이트</a:t>
            </a:r>
            <a:r>
              <a:rPr lang="ko-KR" altLang="en-US" dirty="0" err="1" smtClean="0"/>
              <a:t>마다</a:t>
            </a:r>
            <a:r>
              <a:rPr lang="ko-KR" altLang="en-US" dirty="0" smtClean="0"/>
              <a:t> 고유한 숫자</a:t>
            </a:r>
            <a:endParaRPr lang="en-US" altLang="ko-KR" dirty="0" smtClean="0"/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ko-KR" altLang="en-US" dirty="0" err="1"/>
              <a:t>바이트마다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씩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메모리 </a:t>
            </a:r>
            <a:r>
              <a:rPr lang="ko-KR" altLang="en-US" dirty="0"/>
              <a:t>주소는 저장 장소인 </a:t>
            </a:r>
            <a:r>
              <a:rPr lang="ko-KR" altLang="en-US" dirty="0" err="1"/>
              <a:t>변수이름과</a:t>
            </a:r>
            <a:r>
              <a:rPr lang="ko-KR" altLang="en-US" dirty="0"/>
              <a:t> 함께 </a:t>
            </a:r>
            <a:r>
              <a:rPr lang="ko-KR" altLang="en-US" dirty="0" err="1"/>
              <a:t>기억장소를</a:t>
            </a:r>
            <a:r>
              <a:rPr lang="ko-KR" altLang="en-US" dirty="0"/>
              <a:t> 참조하는 또 다른 방법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주소 개념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310" y="2734179"/>
            <a:ext cx="4897183" cy="35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8603852" cy="5696304"/>
          </a:xfrm>
        </p:spPr>
        <p:txBody>
          <a:bodyPr numCol="1">
            <a:normAutofit fontScale="92500" lnSpcReduction="10000"/>
          </a:bodyPr>
          <a:lstStyle/>
          <a:p>
            <a:r>
              <a:rPr lang="en-US" altLang="ko-KR" dirty="0" smtClean="0"/>
              <a:t>&amp;(</a:t>
            </a:r>
            <a:r>
              <a:rPr lang="en-US" altLang="ko-KR" dirty="0"/>
              <a:t>ampersand)</a:t>
            </a:r>
            <a:r>
              <a:rPr lang="ko-KR" altLang="ko-KR" dirty="0"/>
              <a:t>가 피연산자인 변수의 메모리 주소를 </a:t>
            </a:r>
            <a:r>
              <a:rPr lang="ko-KR" altLang="ko-KR" dirty="0" smtClean="0"/>
              <a:t>반환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함수</a:t>
            </a:r>
            <a:r>
              <a:rPr lang="en-US" altLang="ko-KR" dirty="0" smtClean="0"/>
              <a:t> </a:t>
            </a:r>
            <a:r>
              <a:rPr lang="en-US" altLang="ko-KR" dirty="0"/>
              <a:t>scanf()</a:t>
            </a:r>
            <a:r>
              <a:rPr lang="ko-KR" altLang="ko-KR" dirty="0" smtClean="0"/>
              <a:t>에서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일반 </a:t>
            </a:r>
            <a:r>
              <a:rPr lang="ko-KR" altLang="ko-KR" dirty="0"/>
              <a:t>변수 앞에는 주소연산자</a:t>
            </a:r>
            <a:r>
              <a:rPr lang="en-US" altLang="ko-KR" dirty="0"/>
              <a:t> &amp;</a:t>
            </a:r>
            <a:r>
              <a:rPr lang="ko-KR" altLang="ko-KR" dirty="0"/>
              <a:t>를 </a:t>
            </a:r>
            <a:r>
              <a:rPr lang="ko-KR" altLang="ko-KR" dirty="0" smtClean="0"/>
              <a:t>사용 </a:t>
            </a:r>
            <a:endParaRPr lang="en-US" altLang="ko-KR" dirty="0" smtClean="0"/>
          </a:p>
          <a:p>
            <a:r>
              <a:rPr lang="ko-KR" altLang="en-US" dirty="0"/>
              <a:t>변수의 주소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형식제어문자 </a:t>
            </a:r>
            <a:r>
              <a:rPr lang="en-US" altLang="ko-KR" dirty="0"/>
              <a:t>%p</a:t>
            </a:r>
            <a:r>
              <a:rPr lang="ko-KR" altLang="en-US" dirty="0"/>
              <a:t>로 직접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윈도 </a:t>
            </a:r>
            <a:r>
              <a:rPr lang="en-US" altLang="ko-KR" dirty="0"/>
              <a:t>10</a:t>
            </a:r>
            <a:r>
              <a:rPr lang="ko-KR" altLang="en-US" dirty="0"/>
              <a:t>의 </a:t>
            </a:r>
            <a:r>
              <a:rPr lang="en-US" altLang="ko-KR" dirty="0"/>
              <a:t>64</a:t>
            </a:r>
            <a:r>
              <a:rPr lang="ko-KR" altLang="en-US" dirty="0"/>
              <a:t>비트 </a:t>
            </a:r>
            <a:r>
              <a:rPr lang="ko-KR" altLang="en-US" dirty="0" smtClean="0"/>
              <a:t>시스템 주소 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8</a:t>
            </a:r>
            <a:r>
              <a:rPr lang="ko-KR" altLang="en-US" dirty="0"/>
              <a:t>바이트</a:t>
            </a:r>
            <a:r>
              <a:rPr lang="en-US" altLang="ko-KR" dirty="0"/>
              <a:t>(64</a:t>
            </a:r>
            <a:r>
              <a:rPr lang="ko-KR" altLang="en-US" dirty="0"/>
              <a:t>비트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 smtClean="0"/>
              <a:t>16</a:t>
            </a:r>
            <a:r>
              <a:rPr lang="ko-KR" altLang="en-US" dirty="0"/>
              <a:t>진수의 </a:t>
            </a:r>
            <a:r>
              <a:rPr lang="en-US" altLang="ko-KR" dirty="0"/>
              <a:t>16</a:t>
            </a:r>
            <a:r>
              <a:rPr lang="ko-KR" altLang="en-US" dirty="0"/>
              <a:t>개 자릿수로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형식제어문자 </a:t>
            </a:r>
            <a:r>
              <a:rPr lang="en-US" altLang="ko-KR" dirty="0"/>
              <a:t>%</a:t>
            </a:r>
            <a:r>
              <a:rPr lang="en-US" altLang="ko-KR" dirty="0" err="1"/>
              <a:t>llu</a:t>
            </a:r>
            <a:r>
              <a:rPr lang="ko-KR" altLang="en-US" dirty="0"/>
              <a:t>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%</a:t>
            </a:r>
            <a:r>
              <a:rPr lang="en-US" altLang="ko-KR" dirty="0" err="1"/>
              <a:t>llu</a:t>
            </a:r>
            <a:r>
              <a:rPr lang="ko-KR" altLang="en-US" dirty="0"/>
              <a:t>는 </a:t>
            </a:r>
            <a:r>
              <a:rPr lang="en-US" altLang="ko-KR" dirty="0"/>
              <a:t>long </a:t>
            </a:r>
            <a:r>
              <a:rPr lang="en-US" altLang="ko-KR" dirty="0" err="1"/>
              <a:t>long</a:t>
            </a:r>
            <a:r>
              <a:rPr lang="en-US" altLang="ko-KR" dirty="0"/>
              <a:t> unsigned</a:t>
            </a:r>
            <a:r>
              <a:rPr lang="ko-KR" altLang="en-US" dirty="0"/>
              <a:t>를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64</a:t>
            </a:r>
            <a:r>
              <a:rPr lang="ko-KR" altLang="en-US" dirty="0"/>
              <a:t>비트의 </a:t>
            </a:r>
            <a:r>
              <a:rPr lang="en-US" altLang="ko-KR" dirty="0"/>
              <a:t>0</a:t>
            </a:r>
            <a:r>
              <a:rPr lang="ko-KR" altLang="en-US" dirty="0"/>
              <a:t>과 양수의 </a:t>
            </a:r>
            <a:r>
              <a:rPr lang="ko-KR" altLang="en-US" dirty="0" err="1"/>
              <a:t>정수형을</a:t>
            </a:r>
            <a:r>
              <a:rPr lang="ko-KR" altLang="en-US" dirty="0"/>
              <a:t> 위한 </a:t>
            </a:r>
            <a:r>
              <a:rPr lang="ko-KR" altLang="en-US" dirty="0" smtClean="0"/>
              <a:t>형식제어문자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uintptr_t</a:t>
            </a:r>
            <a:endParaRPr lang="en-US" altLang="ko-KR" dirty="0" smtClean="0"/>
          </a:p>
          <a:p>
            <a:pPr lvl="2"/>
            <a:r>
              <a:rPr lang="en-US" altLang="ko-KR" dirty="0" err="1"/>
              <a:t>typedef</a:t>
            </a:r>
            <a:r>
              <a:rPr lang="en-US" altLang="ko-KR" dirty="0"/>
              <a:t> unsigned __int64  </a:t>
            </a:r>
            <a:r>
              <a:rPr lang="en-US" altLang="ko-KR" dirty="0" err="1"/>
              <a:t>uintptr_t</a:t>
            </a:r>
            <a:r>
              <a:rPr lang="en-US" altLang="ko-KR" dirty="0"/>
              <a:t>;</a:t>
            </a:r>
          </a:p>
          <a:p>
            <a:pPr lvl="2"/>
            <a:r>
              <a:rPr lang="ko-KR" altLang="en-US" dirty="0" err="1" smtClean="0"/>
              <a:t>헤더파일</a:t>
            </a:r>
            <a:r>
              <a:rPr lang="ko-KR" altLang="en-US" dirty="0" smtClean="0"/>
              <a:t> </a:t>
            </a:r>
            <a:r>
              <a:rPr lang="en-US" altLang="ko-KR" dirty="0" err="1"/>
              <a:t>vadefs.h</a:t>
            </a:r>
            <a:r>
              <a:rPr lang="ko-KR" altLang="en-US" dirty="0"/>
              <a:t>에 </a:t>
            </a:r>
            <a:r>
              <a:rPr lang="en-US" altLang="ko-KR" dirty="0"/>
              <a:t>unsigned __int64</a:t>
            </a:r>
            <a:r>
              <a:rPr lang="ko-KR" altLang="en-US" dirty="0"/>
              <a:t>와 동일한 </a:t>
            </a:r>
            <a:r>
              <a:rPr lang="ko-KR" altLang="en-US" dirty="0" err="1"/>
              <a:t>자료형으로</a:t>
            </a:r>
            <a:r>
              <a:rPr lang="ko-KR" altLang="en-US" dirty="0"/>
              <a:t>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__int64</a:t>
            </a:r>
            <a:r>
              <a:rPr lang="ko-KR" altLang="en-US" dirty="0"/>
              <a:t>는 </a:t>
            </a:r>
            <a:r>
              <a:rPr lang="en-US" altLang="ko-KR" dirty="0"/>
              <a:t>long </a:t>
            </a:r>
            <a:r>
              <a:rPr lang="en-US" altLang="ko-KR" dirty="0" err="1"/>
              <a:t>long</a:t>
            </a:r>
            <a:r>
              <a:rPr lang="en-US" altLang="ko-KR" dirty="0"/>
              <a:t> </a:t>
            </a:r>
            <a:r>
              <a:rPr lang="en-US" altLang="ko-KR" dirty="0" err="1"/>
              <a:t>int</a:t>
            </a:r>
            <a:r>
              <a:rPr lang="ko-KR" altLang="en-US" dirty="0"/>
              <a:t>와 같이 </a:t>
            </a:r>
            <a:r>
              <a:rPr lang="en-US" altLang="ko-KR" dirty="0"/>
              <a:t>64</a:t>
            </a:r>
            <a:r>
              <a:rPr lang="ko-KR" altLang="en-US" dirty="0"/>
              <a:t>비트 정수 </a:t>
            </a:r>
            <a:r>
              <a:rPr lang="ko-KR" altLang="en-US" dirty="0" err="1" smtClean="0"/>
              <a:t>자료형</a:t>
            </a:r>
            <a:r>
              <a:rPr lang="en-US" altLang="ko-KR" dirty="0" smtClean="0"/>
              <a:t>  </a:t>
            </a:r>
            <a:endParaRPr lang="en-US" altLang="ko-KR" dirty="0"/>
          </a:p>
          <a:p>
            <a:r>
              <a:rPr lang="ko-KR" altLang="en-US" dirty="0" smtClean="0"/>
              <a:t>연산자 </a:t>
            </a:r>
            <a:r>
              <a:rPr lang="en-US" altLang="ko-KR" dirty="0" err="1"/>
              <a:t>sizeof</a:t>
            </a:r>
            <a:r>
              <a:rPr lang="en-US" altLang="ko-KR" dirty="0"/>
              <a:t>(&amp;input)</a:t>
            </a:r>
            <a:r>
              <a:rPr lang="ko-KR" altLang="en-US" dirty="0"/>
              <a:t>의 반환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en-US" altLang="ko-KR" dirty="0" err="1"/>
              <a:t>size_t</a:t>
            </a:r>
            <a:r>
              <a:rPr lang="en-US" altLang="ko-KR" dirty="0"/>
              <a:t> </a:t>
            </a:r>
            <a:r>
              <a:rPr lang="ko-KR" altLang="en-US" dirty="0"/>
              <a:t>유형의 주소의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형식제어문자 </a:t>
            </a:r>
            <a:r>
              <a:rPr lang="en-US" altLang="ko-KR" dirty="0"/>
              <a:t>%</a:t>
            </a:r>
            <a:r>
              <a:rPr lang="en-US" altLang="ko-KR" dirty="0" err="1"/>
              <a:t>zu</a:t>
            </a:r>
            <a:r>
              <a:rPr lang="ko-KR" altLang="en-US" dirty="0"/>
              <a:t>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r>
              <a:rPr lang="en-US" altLang="ko-KR" dirty="0"/>
              <a:t>z</a:t>
            </a:r>
            <a:r>
              <a:rPr lang="ko-KR" altLang="en-US" dirty="0"/>
              <a:t>는 </a:t>
            </a:r>
            <a:r>
              <a:rPr lang="en-US" altLang="ko-KR" dirty="0"/>
              <a:t>size</a:t>
            </a:r>
            <a:r>
              <a:rPr lang="ko-KR" altLang="en-US" dirty="0"/>
              <a:t>를 </a:t>
            </a:r>
            <a:r>
              <a:rPr lang="en-US" altLang="ko-KR" dirty="0"/>
              <a:t>u</a:t>
            </a:r>
            <a:r>
              <a:rPr lang="ko-KR" altLang="en-US" dirty="0"/>
              <a:t>는 </a:t>
            </a:r>
            <a:r>
              <a:rPr lang="en-US" altLang="ko-KR" dirty="0"/>
              <a:t>unsigned</a:t>
            </a:r>
            <a:r>
              <a:rPr lang="ko-KR" altLang="en-US" dirty="0"/>
              <a:t>를 의미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size_t</a:t>
            </a:r>
            <a:r>
              <a:rPr lang="en-US" altLang="ko-KR" dirty="0" smtClean="0"/>
              <a:t>: unsigned </a:t>
            </a:r>
            <a:r>
              <a:rPr lang="en-US" altLang="ko-KR" dirty="0"/>
              <a:t>long </a:t>
            </a:r>
            <a:r>
              <a:rPr lang="en-US" altLang="ko-KR" dirty="0" err="1" smtClean="0"/>
              <a:t>long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연산자 </a:t>
            </a:r>
            <a:r>
              <a:rPr lang="en-US" altLang="ko-KR" dirty="0" err="1"/>
              <a:t>sizeof</a:t>
            </a:r>
            <a:r>
              <a:rPr lang="ko-KR" altLang="en-US" dirty="0"/>
              <a:t>의 반환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%</a:t>
            </a:r>
            <a:r>
              <a:rPr lang="en-US" altLang="ko-KR" dirty="0" err="1"/>
              <a:t>zd</a:t>
            </a:r>
            <a:r>
              <a:rPr lang="ko-KR" altLang="en-US" dirty="0"/>
              <a:t>로도 </a:t>
            </a:r>
            <a:r>
              <a:rPr lang="ko-KR" altLang="en-US" dirty="0" smtClean="0"/>
              <a:t>가능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 smtClean="0"/>
              <a:t>주소연산자</a:t>
            </a:r>
            <a:r>
              <a:rPr lang="en-US" altLang="ko-KR" dirty="0" smtClean="0"/>
              <a:t> &amp;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10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메모리 주소연산자와 주소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73" y="1026678"/>
            <a:ext cx="7653211" cy="568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3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포인터 변수 선언과 </a:t>
            </a:r>
            <a:r>
              <a:rPr lang="ko-KR" altLang="en-US" dirty="0" err="1"/>
              <a:t>주소값</a:t>
            </a:r>
            <a:r>
              <a:rPr lang="ko-KR" altLang="en-US" dirty="0"/>
              <a:t> 대입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포인터 변수 선언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36" y="1674112"/>
            <a:ext cx="7819732" cy="473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4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char </a:t>
            </a:r>
            <a:r>
              <a:rPr lang="ko-KR" altLang="ko-KR" dirty="0"/>
              <a:t>포인터 변수 선언</a:t>
            </a:r>
            <a:r>
              <a:rPr lang="en-US" altLang="ko-KR" dirty="0"/>
              <a:t>: char *pc</a:t>
            </a:r>
            <a:endParaRPr lang="ko-KR" altLang="ko-KR" dirty="0"/>
          </a:p>
          <a:p>
            <a:pPr lvl="0"/>
            <a:r>
              <a:rPr lang="en-US" altLang="ko-KR" dirty="0"/>
              <a:t>int </a:t>
            </a:r>
            <a:r>
              <a:rPr lang="ko-KR" altLang="ko-KR" dirty="0"/>
              <a:t>포인터 변수 선언</a:t>
            </a:r>
            <a:r>
              <a:rPr lang="en-US" altLang="ko-KR" dirty="0"/>
              <a:t>: int *pm</a:t>
            </a:r>
            <a:endParaRPr lang="ko-KR" altLang="ko-KR" dirty="0"/>
          </a:p>
          <a:p>
            <a:r>
              <a:rPr lang="en-US" altLang="ko-KR" dirty="0"/>
              <a:t>double </a:t>
            </a:r>
            <a:r>
              <a:rPr lang="ko-KR" altLang="ko-KR" dirty="0"/>
              <a:t>포인터 변수 선언</a:t>
            </a:r>
            <a:r>
              <a:rPr lang="en-US" altLang="ko-KR" dirty="0"/>
              <a:t>: double *px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</a:t>
            </a:r>
            <a:br>
              <a:rPr lang="en-US" altLang="ko-KR" dirty="0" smtClean="0"/>
            </a:br>
            <a:r>
              <a:rPr lang="ko-KR" altLang="en-US" dirty="0" smtClean="0"/>
              <a:t>다양한 </a:t>
            </a:r>
            <a:r>
              <a:rPr lang="ko-KR" altLang="en-US" dirty="0" err="1"/>
              <a:t>자료형</a:t>
            </a:r>
            <a:r>
              <a:rPr lang="ko-KR" altLang="en-US" dirty="0"/>
              <a:t> 포인터 변수 선언에 의한 </a:t>
            </a:r>
            <a:r>
              <a:rPr lang="ko-KR" altLang="en-US" dirty="0" err="1"/>
              <a:t>주소값</a:t>
            </a:r>
            <a:r>
              <a:rPr lang="ko-KR" altLang="en-US" dirty="0"/>
              <a:t>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78" y="2469888"/>
            <a:ext cx="3878200" cy="40184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873" y="3868985"/>
            <a:ext cx="3162872" cy="122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개의 포인터 변수를 한 번에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콤마 </a:t>
            </a:r>
            <a:r>
              <a:rPr lang="ko-KR" altLang="en-US" dirty="0"/>
              <a:t>이후에 </a:t>
            </a:r>
            <a:r>
              <a:rPr lang="ko-KR" altLang="en-US" dirty="0" err="1"/>
              <a:t>변수마다</a:t>
            </a:r>
            <a:r>
              <a:rPr lang="ko-KR" altLang="en-US" dirty="0"/>
              <a:t> *</a:t>
            </a:r>
            <a:r>
              <a:rPr lang="ko-KR" altLang="en-US" dirty="0" err="1"/>
              <a:t>를</a:t>
            </a:r>
            <a:r>
              <a:rPr lang="ko-KR" altLang="en-US" dirty="0"/>
              <a:t> 앞에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r>
              <a:rPr lang="ko-KR" altLang="en-US" dirty="0" smtClean="0"/>
              <a:t>포인터 </a:t>
            </a:r>
            <a:r>
              <a:rPr lang="ko-KR" altLang="en-US" dirty="0"/>
              <a:t>변수도 다른 </a:t>
            </a:r>
            <a:r>
              <a:rPr lang="ko-KR" altLang="en-US" dirty="0" smtClean="0"/>
              <a:t>일반 변수와 </a:t>
            </a:r>
            <a:r>
              <a:rPr lang="ko-KR" altLang="en-US" dirty="0"/>
              <a:t>같이 </a:t>
            </a:r>
            <a:r>
              <a:rPr lang="ko-KR" altLang="en-US" dirty="0" err="1" smtClean="0"/>
              <a:t>지역변수로</a:t>
            </a:r>
            <a:r>
              <a:rPr lang="ko-KR" altLang="en-US" dirty="0" smtClean="0"/>
              <a:t>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 </a:t>
            </a:r>
            <a:r>
              <a:rPr lang="ko-KR" altLang="en-US" dirty="0"/>
              <a:t>값을 대입하지 않으면 쓰레기 값이 </a:t>
            </a:r>
            <a:r>
              <a:rPr lang="ko-KR" altLang="en-US" dirty="0" smtClean="0"/>
              <a:t>들어가므로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포인터 </a:t>
            </a:r>
            <a:r>
              <a:rPr lang="ko-KR" altLang="en-US" dirty="0"/>
              <a:t>변수에 지정할 특별한 초기 값이 없는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/>
              <a:t>번 주소 값인 </a:t>
            </a:r>
            <a:r>
              <a:rPr lang="en-US" altLang="ko-KR" dirty="0"/>
              <a:t>NULL</a:t>
            </a:r>
            <a:r>
              <a:rPr lang="ko-KR" altLang="en-US" dirty="0"/>
              <a:t>로 초기 값을 </a:t>
            </a:r>
            <a:r>
              <a:rPr lang="ko-KR" altLang="en-US" dirty="0" smtClean="0"/>
              <a:t>저장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 번에 여러 포인터 변수 선언과 </a:t>
            </a:r>
            <a:r>
              <a:rPr lang="en-US" altLang="ko-KR" dirty="0"/>
              <a:t>NULL </a:t>
            </a:r>
            <a:r>
              <a:rPr lang="ko-KR" altLang="en-US" dirty="0" err="1"/>
              <a:t>주소값</a:t>
            </a:r>
            <a:r>
              <a:rPr lang="ko-KR" altLang="en-US" dirty="0"/>
              <a:t> 대입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03" y="3079595"/>
            <a:ext cx="5004759" cy="35730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531" y="4606989"/>
            <a:ext cx="1594368" cy="426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425" y="5103446"/>
            <a:ext cx="2169386" cy="3397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531" y="5512779"/>
            <a:ext cx="3903153" cy="9322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445" y="3539477"/>
            <a:ext cx="6023783" cy="59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30925</TotalTime>
  <Words>1666</Words>
  <Application>Microsoft Office PowerPoint</Application>
  <PresentationFormat>화면 슬라이드 쇼(4:3)</PresentationFormat>
  <Paragraphs>267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48" baseType="lpstr">
      <vt:lpstr>DIN</vt:lpstr>
      <vt:lpstr>YDVYGOStd115</vt:lpstr>
      <vt:lpstr>YDVYGOStd135</vt:lpstr>
      <vt:lpstr>나눔고딕</vt:lpstr>
      <vt:lpstr>나눔고딕 ExtraBold</vt:lpstr>
      <vt:lpstr>나눔스퀘어 ExtraBold</vt:lpstr>
      <vt:lpstr>맑은 고딕</vt:lpstr>
      <vt:lpstr>Arial</vt:lpstr>
      <vt:lpstr>Tahoma</vt:lpstr>
      <vt:lpstr>Wingdings 2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주소 개념</vt:lpstr>
      <vt:lpstr>주소연산자 &amp;</vt:lpstr>
      <vt:lpstr>메모리 주소연산자와 주소 출력</vt:lpstr>
      <vt:lpstr>포인터 변수 선언</vt:lpstr>
      <vt:lpstr>LAB 다양한 자료형 포인터 변수 선언에 의한 주소값 출력</vt:lpstr>
      <vt:lpstr>한 번에 여러 포인터 변수 선언과 NULL 주소값 대입</vt:lpstr>
      <vt:lpstr>간접연산자 *</vt:lpstr>
      <vt:lpstr>포인터 변수와 간접연산자 *를 이용한 간접참조</vt:lpstr>
      <vt:lpstr>포인터 변수의 연산</vt:lpstr>
      <vt:lpstr>포인터 변수의 간단한 덧셈 뺄셈 연산</vt:lpstr>
      <vt:lpstr>LAB 포인터를 이용하여 두 수의 값을 교환하는 프로그램</vt:lpstr>
      <vt:lpstr>변수의 내부 저장 표현</vt:lpstr>
      <vt:lpstr>명시적 형변환</vt:lpstr>
      <vt:lpstr>포인터 자료형의 변환</vt:lpstr>
      <vt:lpstr>이중 포인터</vt:lpstr>
      <vt:lpstr>이중 포인터를 이용한 변수의 참조</vt:lpstr>
      <vt:lpstr>간접연산자와 증감연산자 활용</vt:lpstr>
      <vt:lpstr>포인터 변수에 대한 다양한 연산</vt:lpstr>
      <vt:lpstr>포인터 상수</vt:lpstr>
      <vt:lpstr>LAB 표준입력으로 받은 두 실수의 덧셈을 포인터 변수를 사용해 수행하고 출력</vt:lpstr>
      <vt:lpstr>배열이름을 이용한 참조</vt:lpstr>
      <vt:lpstr>원소의 주소와 다양한 접근 방법</vt:lpstr>
      <vt:lpstr>포인터 변수와 증감연산자 활용</vt:lpstr>
      <vt:lpstr>1차원 배열에서 배열이름과 포인터를 사용해 원소와 주소값의 참조</vt:lpstr>
      <vt:lpstr>배열이름과 간접연산자로 참조</vt:lpstr>
      <vt:lpstr>2차원 배열에서 배열이름과 포인터를 사용한 원소와 주소값의 참조</vt:lpstr>
      <vt:lpstr>2차원 배열 포인터 선언</vt:lpstr>
      <vt:lpstr>2차원 배열 포인터 선언</vt:lpstr>
      <vt:lpstr>2차원 배열을 가리키는 배열 포인터의 선언과 이용</vt:lpstr>
      <vt:lpstr>포인터 배열 개요와 선언</vt:lpstr>
      <vt:lpstr>여러 포인터를 저장하는 포인터 배열의 선언과 이용</vt:lpstr>
      <vt:lpstr>LAB 2차원 배열과 배열 포인터 활용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797</cp:revision>
  <dcterms:created xsi:type="dcterms:W3CDTF">2013-05-23T04:26:30Z</dcterms:created>
  <dcterms:modified xsi:type="dcterms:W3CDTF">2021-08-24T00:45:49Z</dcterms:modified>
</cp:coreProperties>
</file>